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notesSlides/notesSlide55.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Default Extension="gif" ContentType="image/gif"/>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0"/>
  </p:notesMasterIdLst>
  <p:sldIdLst>
    <p:sldId id="256" r:id="rId2"/>
    <p:sldId id="265" r:id="rId3"/>
    <p:sldId id="272" r:id="rId4"/>
    <p:sldId id="266" r:id="rId5"/>
    <p:sldId id="263" r:id="rId6"/>
    <p:sldId id="267" r:id="rId7"/>
    <p:sldId id="268" r:id="rId8"/>
    <p:sldId id="264" r:id="rId9"/>
    <p:sldId id="269" r:id="rId10"/>
    <p:sldId id="270" r:id="rId11"/>
    <p:sldId id="271" r:id="rId12"/>
    <p:sldId id="273" r:id="rId13"/>
    <p:sldId id="274" r:id="rId14"/>
    <p:sldId id="276" r:id="rId15"/>
    <p:sldId id="275" r:id="rId16"/>
    <p:sldId id="277" r:id="rId17"/>
    <p:sldId id="278" r:id="rId18"/>
    <p:sldId id="279" r:id="rId19"/>
    <p:sldId id="280" r:id="rId20"/>
    <p:sldId id="282" r:id="rId21"/>
    <p:sldId id="281" r:id="rId22"/>
    <p:sldId id="283" r:id="rId23"/>
    <p:sldId id="294" r:id="rId24"/>
    <p:sldId id="284" r:id="rId25"/>
    <p:sldId id="285" r:id="rId26"/>
    <p:sldId id="287" r:id="rId27"/>
    <p:sldId id="288" r:id="rId28"/>
    <p:sldId id="289" r:id="rId29"/>
    <p:sldId id="290" r:id="rId30"/>
    <p:sldId id="291" r:id="rId31"/>
    <p:sldId id="293" r:id="rId32"/>
    <p:sldId id="286" r:id="rId33"/>
    <p:sldId id="257" r:id="rId34"/>
    <p:sldId id="258" r:id="rId35"/>
    <p:sldId id="259" r:id="rId36"/>
    <p:sldId id="260" r:id="rId37"/>
    <p:sldId id="261" r:id="rId38"/>
    <p:sldId id="262" r:id="rId39"/>
    <p:sldId id="292"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1" r:id="rId56"/>
    <p:sldId id="313" r:id="rId57"/>
    <p:sldId id="310" r:id="rId58"/>
    <p:sldId id="312" r:id="rId5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108" autoAdjust="0"/>
  </p:normalViewPr>
  <p:slideViewPr>
    <p:cSldViewPr>
      <p:cViewPr varScale="1">
        <p:scale>
          <a:sx n="87" d="100"/>
          <a:sy n="87" d="100"/>
        </p:scale>
        <p:origin x="-2304"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7ACDDB-C19D-46ED-B6F4-E49F3197BB36}" type="datetimeFigureOut">
              <a:rPr lang="en-US" smtClean="0"/>
              <a:pPr/>
              <a:t>9/30/2010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E86A95-FC49-4080-AB84-5FD65E67C1F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webmd.com/content/article/89/100386.htm"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webmd.com/content/article/89/100394.htm"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Teens with ADHD may also be fidgety and have a difficult time sitting still in class.</a:t>
            </a:r>
          </a:p>
          <a:p>
            <a:r>
              <a:rPr lang="en-US" dirty="0" smtClean="0"/>
              <a:t>Often, teens with ADHD are so busy focusing on other things they forget about the task at hand. This can be seen especially with homework and athletic skills and in relationships with peers.</a:t>
            </a:r>
          </a:p>
          <a:p>
            <a:r>
              <a:rPr lang="en-US" dirty="0" smtClean="0"/>
              <a:t> This lack of attention to what they're doing often leads to poor performance on tests and being rejected from sports teams, extracurricular activities, and peer groups.</a:t>
            </a:r>
          </a:p>
          <a:p>
            <a:endParaRPr lang="en-US" sz="1200"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Teens with ADHD are more likely to be heavy drinkers than teens without ADHD. </a:t>
            </a:r>
          </a:p>
          <a:p>
            <a:r>
              <a:rPr lang="en-US" dirty="0" smtClean="0"/>
              <a:t>They are also more likely to have problems from drinking. </a:t>
            </a:r>
          </a:p>
          <a:p>
            <a:r>
              <a:rPr lang="en-US" dirty="0" smtClean="0"/>
              <a:t>In clinical studies, researchers confirmed that teens with ADHD were twice as likely to have abused alcohol within the past 6 months. </a:t>
            </a:r>
          </a:p>
        </p:txBody>
      </p:sp>
      <p:sp>
        <p:nvSpPr>
          <p:cNvPr id="4" name="Slide Number Placeholder 3"/>
          <p:cNvSpPr>
            <a:spLocks noGrp="1"/>
          </p:cNvSpPr>
          <p:nvPr>
            <p:ph type="sldNum" sz="quarter" idx="10"/>
          </p:nvPr>
        </p:nvSpPr>
        <p:spPr/>
        <p:txBody>
          <a:bodyPr/>
          <a:lstStyle/>
          <a:p>
            <a:fld id="{09E86A95-FC49-4080-AB84-5FD65E67C1FF}"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They also found that teens with ADHD were likely to abuse drugs and three times more likely to abuse drugs other than marijuana.</a:t>
            </a:r>
          </a:p>
          <a:p>
            <a:r>
              <a:rPr lang="en-US" dirty="0" smtClean="0"/>
              <a:t>Getting proper treatment for ADHD in teens may cut the risk of later alcohol and drug abuse.</a:t>
            </a:r>
            <a:endParaRPr lang="en-US" sz="1200"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As</a:t>
            </a:r>
            <a:r>
              <a:rPr lang="en-US" sz="1200" baseline="0" dirty="0" smtClean="0"/>
              <a:t> we have already mentioned i</a:t>
            </a:r>
            <a:r>
              <a:rPr lang="en-US" dirty="0" smtClean="0"/>
              <a:t>t is now known that these symptoms continue into adulthood for about 70% of children with ADHD. That translates into 4% of the US adult population, or 8 million adults. </a:t>
            </a:r>
          </a:p>
          <a:p>
            <a:r>
              <a:rPr lang="en-US" dirty="0" smtClean="0"/>
              <a:t>However, few adults are identified or treated for adult ADHD.    </a:t>
            </a:r>
            <a:endParaRPr lang="en-US" sz="1200"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r>
              <a:rPr lang="en-US" sz="1200" dirty="0" smtClean="0"/>
              <a:t>Adults with ADHD may have difficulty following directions, remembering information, concentrating, organizing tasks or completing work within time limits. </a:t>
            </a:r>
          </a:p>
          <a:p>
            <a:endParaRPr lang="en-US" sz="1200" dirty="0" smtClean="0"/>
          </a:p>
          <a:p>
            <a:r>
              <a:rPr lang="en-US" sz="1200" dirty="0" smtClean="0"/>
              <a:t>If these difficulties are not managed appropriately, they can cause associated behavioral, emotional, social, vocational and academic problems. </a:t>
            </a:r>
            <a:endParaRPr lang="en-US" sz="1200" smtClean="0"/>
          </a:p>
          <a:p>
            <a:endParaRPr lang="en-US" sz="1200"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r>
              <a:rPr lang="en-US" sz="2600" dirty="0" smtClean="0"/>
              <a:t>The following behaviors and problems may stem directly from ADHD or may be the result of related adjustment difficulties:</a:t>
            </a:r>
          </a:p>
          <a:p>
            <a:pPr lvl="1"/>
            <a:r>
              <a:rPr lang="en-US" sz="2600" dirty="0" smtClean="0"/>
              <a:t>Chronic lateness and forgetfulness.</a:t>
            </a:r>
          </a:p>
          <a:p>
            <a:pPr lvl="1"/>
            <a:r>
              <a:rPr lang="en-US" sz="2600" dirty="0" smtClean="0"/>
              <a:t>Anxiety.</a:t>
            </a:r>
          </a:p>
          <a:p>
            <a:pPr lvl="1"/>
            <a:r>
              <a:rPr lang="en-US" sz="2600" dirty="0" smtClean="0"/>
              <a:t>Low self-esteem.</a:t>
            </a:r>
          </a:p>
          <a:p>
            <a:pPr lvl="1"/>
            <a:r>
              <a:rPr lang="en-US" sz="2600" dirty="0" smtClean="0"/>
              <a:t>Employment problems.</a:t>
            </a:r>
          </a:p>
          <a:p>
            <a:pPr lvl="1"/>
            <a:r>
              <a:rPr lang="en-US" sz="2600" dirty="0" smtClean="0"/>
              <a:t>Difficulty controlling anger.</a:t>
            </a:r>
          </a:p>
          <a:p>
            <a:pPr lvl="1"/>
            <a:r>
              <a:rPr lang="en-US" sz="2600" dirty="0" smtClean="0"/>
              <a:t>Impulsiveness</a:t>
            </a:r>
          </a:p>
          <a:p>
            <a:pPr lvl="1"/>
            <a:endParaRPr lang="en-US" sz="2600" dirty="0" smtClean="0"/>
          </a:p>
          <a:p>
            <a:pPr lvl="1"/>
            <a:r>
              <a:rPr lang="en-US" sz="2600" dirty="0" smtClean="0"/>
              <a:t>As</a:t>
            </a:r>
            <a:r>
              <a:rPr lang="en-US" sz="2600" baseline="0" dirty="0" smtClean="0"/>
              <a:t> well as (go to next slide)</a:t>
            </a:r>
            <a:endParaRPr lang="en-US" sz="2600" dirty="0" smtClean="0"/>
          </a:p>
          <a:p>
            <a:endParaRPr lang="en-US" sz="1200"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r>
              <a:rPr lang="en-US" dirty="0" smtClean="0"/>
              <a:t>  </a:t>
            </a:r>
            <a:r>
              <a:rPr lang="en-US" sz="2600" dirty="0" smtClean="0"/>
              <a:t>Substance abuse or addiction.</a:t>
            </a:r>
          </a:p>
          <a:p>
            <a:pPr lvl="1"/>
            <a:r>
              <a:rPr lang="en-US" sz="2600" dirty="0" smtClean="0"/>
              <a:t>Poor organization skills.</a:t>
            </a:r>
          </a:p>
          <a:p>
            <a:pPr lvl="1"/>
            <a:r>
              <a:rPr lang="en-US" sz="2600" dirty="0" smtClean="0"/>
              <a:t>Procrastination.</a:t>
            </a:r>
          </a:p>
          <a:p>
            <a:pPr lvl="1"/>
            <a:r>
              <a:rPr lang="en-US" sz="2600" dirty="0" smtClean="0"/>
              <a:t>Low frustration tolerance.</a:t>
            </a:r>
          </a:p>
          <a:p>
            <a:pPr lvl="1"/>
            <a:r>
              <a:rPr lang="en-US" sz="2600" dirty="0" smtClean="0"/>
              <a:t>Chronic boredom.</a:t>
            </a:r>
          </a:p>
          <a:p>
            <a:pPr lvl="1"/>
            <a:r>
              <a:rPr lang="en-US" sz="2600" dirty="0" smtClean="0"/>
              <a:t>Difficulty concentrating when reading.</a:t>
            </a:r>
          </a:p>
          <a:p>
            <a:pPr lvl="1"/>
            <a:r>
              <a:rPr lang="en-US" sz="2600" dirty="0" smtClean="0"/>
              <a:t>Mood swings.</a:t>
            </a:r>
          </a:p>
          <a:p>
            <a:pPr lvl="1"/>
            <a:r>
              <a:rPr lang="en-US" sz="2600" dirty="0" smtClean="0"/>
              <a:t>Depression.</a:t>
            </a:r>
          </a:p>
          <a:p>
            <a:pPr lvl="1"/>
            <a:r>
              <a:rPr lang="en-US" sz="2600" dirty="0" smtClean="0"/>
              <a:t>Relationship problems</a:t>
            </a:r>
            <a:r>
              <a:rPr lang="en-US" dirty="0" smtClean="0"/>
              <a:t>.</a:t>
            </a:r>
          </a:p>
          <a:p>
            <a:endParaRPr lang="en-US" sz="1200"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r>
              <a:rPr lang="en-US" sz="1200" dirty="0" smtClean="0"/>
              <a:t>These behaviors may be mild to severe and can vary with the situation or be present all of the time. </a:t>
            </a:r>
          </a:p>
          <a:p>
            <a:r>
              <a:rPr lang="en-US" sz="1200" dirty="0" smtClean="0"/>
              <a:t>Some adults with ADHD may be able to concentrate if they are interested in or excited about what they are doing. Others may have difficulty focusing under any circumstances. </a:t>
            </a:r>
          </a:p>
          <a:p>
            <a:r>
              <a:rPr lang="en-US" sz="1200" dirty="0" smtClean="0"/>
              <a:t>Some adults look for stimulation, but others avoid it. </a:t>
            </a:r>
          </a:p>
          <a:p>
            <a:r>
              <a:rPr lang="en-US" sz="1200" dirty="0" smtClean="0"/>
              <a:t>In addition, adults with ADHD can be withdrawn and antisocial, or they can be overly social and unable to be alone.</a:t>
            </a:r>
          </a:p>
          <a:p>
            <a:endParaRPr lang="en-US" sz="1200"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800" dirty="0" smtClean="0"/>
              <a:t>Adults with ADHD are more likely to:</a:t>
            </a:r>
          </a:p>
          <a:p>
            <a:pPr lvl="1"/>
            <a:r>
              <a:rPr lang="en-US" dirty="0" smtClean="0"/>
              <a:t>Change employers frequently and perform poorly.</a:t>
            </a:r>
          </a:p>
          <a:p>
            <a:pPr lvl="1"/>
            <a:r>
              <a:rPr lang="en-US" dirty="0" smtClean="0"/>
              <a:t>Have had fewer occupational achievements</a:t>
            </a:r>
          </a:p>
          <a:p>
            <a:pPr lvl="1"/>
            <a:r>
              <a:rPr lang="en-US" dirty="0" smtClean="0"/>
              <a:t>Have a lower socioeconomic status.</a:t>
            </a:r>
          </a:p>
          <a:p>
            <a:pPr lvl="1"/>
            <a:r>
              <a:rPr lang="en-US" dirty="0" smtClean="0"/>
              <a:t>Have driving violations such as: be cited for speeding; have their licenses suspended; be involved in more crashes; rate themselves and others as using poorer driving habits.</a:t>
            </a:r>
          </a:p>
          <a:p>
            <a:pPr lvl="1"/>
            <a:endParaRPr lang="en-US" sz="1200"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800" dirty="0" smtClean="0"/>
              <a:t>In addition, Adults with ADHD are more likely to:</a:t>
            </a:r>
          </a:p>
          <a:p>
            <a:pPr lvl="1"/>
            <a:r>
              <a:rPr lang="en-US" dirty="0" smtClean="0"/>
              <a:t>Use illegal substances more frequently.</a:t>
            </a:r>
          </a:p>
          <a:p>
            <a:pPr lvl="1"/>
            <a:r>
              <a:rPr lang="en-US" dirty="0" smtClean="0"/>
              <a:t>Smoke cigarettes.</a:t>
            </a:r>
          </a:p>
          <a:p>
            <a:pPr lvl="1"/>
            <a:r>
              <a:rPr lang="en-US" dirty="0" smtClean="0"/>
              <a:t>Self-report psychological maladjustment more often</a:t>
            </a:r>
          </a:p>
          <a:p>
            <a:pPr lvl="1"/>
            <a:r>
              <a:rPr lang="en-US" dirty="0" smtClean="0"/>
              <a:t>Have more marital problems and multiple marriages.</a:t>
            </a:r>
          </a:p>
          <a:p>
            <a:pPr lvl="1"/>
            <a:r>
              <a:rPr lang="en-US" dirty="0" smtClean="0"/>
              <a:t>Have higher incidence of separation and divorce.</a:t>
            </a:r>
          </a:p>
          <a:p>
            <a:r>
              <a:rPr lang="en-US" dirty="0" smtClean="0"/>
              <a:t>  </a:t>
            </a:r>
          </a:p>
          <a:p>
            <a:r>
              <a:rPr lang="en-US" dirty="0" smtClean="0"/>
              <a:t>Much of this functional impairment diminishes with remission of the disorder and can be mitigated by appropriate treatment.</a:t>
            </a:r>
            <a:endParaRPr lang="en-US" sz="1200"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ADHD is a common behavioral disorder that emerges in children before the age of seven.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ADHD symptoms include inattentive, impulsive and hyperactive behaviors</a:t>
            </a:r>
            <a:endParaRPr lang="en-US" sz="1200" kern="1200" dirty="0" smtClean="0">
              <a:solidFill>
                <a:schemeClr val="tx1"/>
              </a:solidFill>
              <a:latin typeface="+mn-lt"/>
              <a:ea typeface="+mn-ea"/>
              <a:cs typeface="+mn-cs"/>
            </a:endParaRPr>
          </a:p>
          <a:p>
            <a:endParaRPr lang="en-US" dirty="0" smtClean="0"/>
          </a:p>
          <a:p>
            <a:r>
              <a:rPr lang="en-US" dirty="0" smtClean="0"/>
              <a:t>Almost all children have behavior issues from time to time. But, for children with ADHD, behavior problems are persistent and occur over a long period of time. For a child with ADHD, their symptoms can create challenges all day, every day. </a:t>
            </a:r>
          </a:p>
          <a:p>
            <a:endParaRPr lang="en-US" dirty="0" smtClean="0"/>
          </a:p>
          <a:p>
            <a:r>
              <a:rPr lang="en-US" dirty="0" smtClean="0"/>
              <a:t>It</a:t>
            </a:r>
            <a:r>
              <a:rPr lang="en-US" baseline="0" dirty="0" smtClean="0"/>
              <a:t> is important to note that </a:t>
            </a:r>
            <a:r>
              <a:rPr lang="en-US" dirty="0" smtClean="0"/>
              <a:t>ADHD is not a reflection of a child's intelligence nor caused by poor parenting</a:t>
            </a:r>
          </a:p>
          <a:p>
            <a:r>
              <a:rPr lang="en-US" dirty="0" smtClean="0"/>
              <a:t>ADHD is more common in people who have a close relative with the condition</a:t>
            </a:r>
          </a:p>
          <a:p>
            <a:r>
              <a:rPr lang="en-US" dirty="0" smtClean="0"/>
              <a:t>Twice as many boys are diagnosed with ADHD as girls</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As part of the process of diagnosing ADHD, it is important to identify other conditions that have similar symptoms.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Additionally, many children who have ADHD also have at least one other condition at the same time.</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medical approach in the treatment of ADHD is multifaceted. It consists of ADHD medications or behavioral modification therapy or both.</a:t>
            </a:r>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 class of drugs called psycho-stimulants or stimulants have been used to effectively treat ADHD for years.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They work by increasing the production of two neurotransmitters – dopamine and </a:t>
            </a:r>
            <a:r>
              <a:rPr lang="en-US" dirty="0" err="1" smtClean="0"/>
              <a:t>norepinephrene</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These medicines help users to focus their thoughts and ignore distractions. Stimulant medications are effective in 70% to 80% of patients.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However there are short and long term effects related to these drugs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600" dirty="0" smtClean="0"/>
              <a:t>Stimulant drugs to treat ADHD include:</a:t>
            </a:r>
          </a:p>
          <a:p>
            <a:pPr lvl="1"/>
            <a:r>
              <a:rPr lang="en-US" sz="2600" dirty="0" err="1" smtClean="0"/>
              <a:t>Adderall</a:t>
            </a:r>
            <a:r>
              <a:rPr lang="en-US" sz="2600" dirty="0" smtClean="0"/>
              <a:t> and </a:t>
            </a:r>
            <a:r>
              <a:rPr lang="en-US" sz="2600" dirty="0" err="1" smtClean="0"/>
              <a:t>Adderall</a:t>
            </a:r>
            <a:r>
              <a:rPr lang="en-US" sz="2600" dirty="0" smtClean="0"/>
              <a:t> XR</a:t>
            </a:r>
          </a:p>
          <a:p>
            <a:pPr lvl="1"/>
            <a:r>
              <a:rPr lang="en-US" sz="2600" dirty="0" err="1" smtClean="0"/>
              <a:t>Concerta</a:t>
            </a:r>
            <a:endParaRPr lang="en-US" sz="2600" dirty="0" smtClean="0"/>
          </a:p>
          <a:p>
            <a:pPr lvl="1"/>
            <a:r>
              <a:rPr lang="en-US" sz="2600" dirty="0" smtClean="0"/>
              <a:t>Dexedrine</a:t>
            </a:r>
          </a:p>
          <a:p>
            <a:pPr lvl="1"/>
            <a:r>
              <a:rPr lang="en-US" sz="2600" dirty="0" err="1" smtClean="0"/>
              <a:t>Focalin</a:t>
            </a:r>
            <a:r>
              <a:rPr lang="en-US" sz="2600" dirty="0" smtClean="0"/>
              <a:t> and </a:t>
            </a:r>
            <a:r>
              <a:rPr lang="en-US" sz="2600" dirty="0" err="1" smtClean="0"/>
              <a:t>Focalin</a:t>
            </a:r>
            <a:r>
              <a:rPr lang="en-US" sz="2600" dirty="0" smtClean="0"/>
              <a:t> XR</a:t>
            </a:r>
          </a:p>
          <a:p>
            <a:pPr lvl="1"/>
            <a:r>
              <a:rPr lang="en-US" sz="2600" dirty="0" err="1" smtClean="0"/>
              <a:t>Metadate</a:t>
            </a:r>
            <a:r>
              <a:rPr lang="en-US" sz="2600" dirty="0" smtClean="0"/>
              <a:t> CD and </a:t>
            </a:r>
            <a:r>
              <a:rPr lang="en-US" sz="2600" dirty="0" err="1" smtClean="0"/>
              <a:t>Metadate</a:t>
            </a:r>
            <a:r>
              <a:rPr lang="en-US" sz="2600" dirty="0" smtClean="0"/>
              <a:t> ER</a:t>
            </a:r>
          </a:p>
          <a:p>
            <a:pPr lvl="1"/>
            <a:r>
              <a:rPr lang="en-US" sz="2600" dirty="0" err="1" smtClean="0"/>
              <a:t>Methylin</a:t>
            </a:r>
            <a:endParaRPr lang="en-US" sz="2600" dirty="0" smtClean="0"/>
          </a:p>
          <a:p>
            <a:pPr lvl="1"/>
            <a:r>
              <a:rPr lang="en-US" sz="2600" dirty="0" smtClean="0"/>
              <a:t>Ritalin, Ritalin LA</a:t>
            </a:r>
          </a:p>
          <a:p>
            <a:pPr lvl="1"/>
            <a:r>
              <a:rPr lang="en-US" sz="2600" dirty="0" err="1" smtClean="0"/>
              <a:t>Vyvanse</a:t>
            </a:r>
            <a:endParaRPr lang="en-US" sz="2600" dirty="0" smtClean="0"/>
          </a:p>
          <a:p>
            <a:pPr lvl="1"/>
            <a:r>
              <a:rPr lang="en-US" sz="2600" dirty="0" err="1" smtClean="0"/>
              <a:t>Desoxyn</a:t>
            </a:r>
            <a:endParaRPr lang="en-US" sz="26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2800" dirty="0" smtClean="0"/>
              <a:t>ADHD drugs sometimes have side effects</a:t>
            </a:r>
          </a:p>
          <a:p>
            <a:r>
              <a:rPr lang="en-US" sz="2800" dirty="0" smtClean="0"/>
              <a:t>The most common side effects of ADHD drugs include:</a:t>
            </a:r>
          </a:p>
          <a:p>
            <a:pPr lvl="1"/>
            <a:r>
              <a:rPr lang="en-US" sz="2800" dirty="0" smtClean="0"/>
              <a:t>Decreased appetite/weight loss</a:t>
            </a:r>
          </a:p>
          <a:p>
            <a:pPr lvl="1"/>
            <a:r>
              <a:rPr lang="en-US" sz="2800" dirty="0" smtClean="0"/>
              <a:t>Sleep problems</a:t>
            </a:r>
          </a:p>
          <a:p>
            <a:pPr lvl="1"/>
            <a:r>
              <a:rPr lang="en-US" sz="2800" dirty="0" smtClean="0"/>
              <a:t>Headaches</a:t>
            </a:r>
          </a:p>
          <a:p>
            <a:pPr lvl="1"/>
            <a:r>
              <a:rPr lang="en-US" sz="2800" dirty="0" smtClean="0"/>
              <a:t>Jitteriness</a:t>
            </a:r>
          </a:p>
          <a:p>
            <a:pPr lvl="1"/>
            <a:r>
              <a:rPr lang="en-US" sz="2800" dirty="0" smtClean="0"/>
              <a:t>Social withdrawal</a:t>
            </a:r>
          </a:p>
          <a:p>
            <a:pPr lvl="1"/>
            <a:r>
              <a:rPr lang="en-US" sz="2800" dirty="0" smtClean="0"/>
              <a:t>Stomach aches</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dirty="0" smtClean="0"/>
              <a:t>Rarely, medications for ADHD can cause more serious side effects. </a:t>
            </a:r>
          </a:p>
          <a:p>
            <a:r>
              <a:rPr lang="en-US" sz="1200" dirty="0" smtClean="0"/>
              <a:t>For instance, some stimulants are associated with an increased risk of cardiovascular problems and sudden death. </a:t>
            </a:r>
          </a:p>
          <a:p>
            <a:r>
              <a:rPr lang="en-US" sz="1200" dirty="0" smtClean="0"/>
              <a:t>They may also exacerbate psychiatric conditions like depression or anxiety.</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Beyond the potential side effects, there are a number of safety concerns associated with the stimulant medications for ADD / ADHD.</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r>
              <a:rPr lang="en-US" sz="1200" dirty="0" smtClean="0"/>
              <a:t>The long-term impact of ADD / ADHD medication on the youthful, developing brain is not yet known. </a:t>
            </a:r>
          </a:p>
          <a:p>
            <a:r>
              <a:rPr lang="en-US" sz="1200" dirty="0" smtClean="0"/>
              <a:t>Some researchers are concerned that the use of drugs such as Ritalin in children and teens might interfere with normal brain development.</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ADHD stimulant medications have been found to cause sudden death in children and adults with heart conditions.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American Heart Association recommends that all individuals, including children, have a cardiac evaluation prior to starting a stimulant.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An electrocardiogram is recommended if the person has a history of heart problems. </a:t>
            </a:r>
            <a:r>
              <a:rPr lang="en-US" sz="1200" dirty="0" smtClean="0"/>
              <a:t>development.</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dirty="0" smtClean="0"/>
              <a:t>Stimulants for ADD / ADHD can trigger or exacerbate symptoms of hostility, aggression, anxiety, depression, and paranoia. </a:t>
            </a:r>
          </a:p>
          <a:p>
            <a:r>
              <a:rPr lang="en-US" sz="1200" dirty="0" smtClean="0"/>
              <a:t>People with a personal or family history of suicide, depression, or bipolar disorder are at a particularly high risk, and should be carefully monitored when taking stimulants. </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First of all let’s get the terminology correct.  During the last few years many different terms for children, adolescents and adults with ADHD have been introduced. </a:t>
            </a:r>
          </a:p>
          <a:p>
            <a:r>
              <a:rPr lang="en-US" dirty="0" smtClean="0"/>
              <a:t>They were mainly influenced by American descriptions of the classification system. </a:t>
            </a:r>
          </a:p>
          <a:p>
            <a:endParaRPr lang="en-US" dirty="0" smtClean="0"/>
          </a:p>
          <a:p>
            <a:r>
              <a:rPr lang="en-US" dirty="0" smtClean="0"/>
              <a:t>The current Diagnostic and Statistical Manual of Mental Disorders (DSM-IV-TR) outlines the diagnostic criteria for all mental conditions</a:t>
            </a:r>
            <a:r>
              <a:rPr lang="en-US" baseline="0" dirty="0" smtClean="0"/>
              <a:t> including ADHD</a:t>
            </a:r>
            <a:r>
              <a:rPr lang="en-US" dirty="0" smtClean="0"/>
              <a:t>.</a:t>
            </a:r>
          </a:p>
          <a:p>
            <a:endParaRPr lang="en-US" dirty="0" smtClean="0"/>
          </a:p>
          <a:p>
            <a:r>
              <a:rPr lang="en-US" dirty="0" smtClean="0"/>
              <a:t>Although the terms ADD and ADHD are used interchangeably, ADHD is the official name used by the American Psychiatric Association, and it encompasses hyperactive, impulsive, and/or inattentive behaviors. </a:t>
            </a:r>
          </a:p>
          <a:p>
            <a:endParaRPr lang="en-US" dirty="0" smtClean="0"/>
          </a:p>
          <a:p>
            <a:r>
              <a:rPr lang="en-US" dirty="0" smtClean="0"/>
              <a:t>ADD is the older term thus in some older literature you will find this term as a synonym for ADHD</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dirty="0" smtClean="0"/>
              <a:t>Stimulant abuse is a growing problem, particularly among teens and young adults. </a:t>
            </a:r>
          </a:p>
          <a:p>
            <a:r>
              <a:rPr lang="en-US" sz="1200" dirty="0" smtClean="0"/>
              <a:t>College students take them for a boost when cramming for exams or pulling all-nighters. </a:t>
            </a:r>
          </a:p>
          <a:p>
            <a:r>
              <a:rPr lang="en-US" sz="1200" dirty="0" smtClean="0"/>
              <a:t>Others abuse stimulant meds for their weight-loss properties. </a:t>
            </a:r>
          </a:p>
          <a:p>
            <a:r>
              <a:rPr lang="en-US" sz="1200" dirty="0" smtClean="0"/>
              <a:t>If your child is taking stimulants, make sure he or she isn’t sharing the pills or selling them. </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800" dirty="0" smtClean="0"/>
              <a:t>ADD / ADHD stimulants are not recommended for those with:</a:t>
            </a:r>
          </a:p>
          <a:p>
            <a:pPr lvl="1"/>
            <a:r>
              <a:rPr lang="en-US" sz="2800" dirty="0" smtClean="0"/>
              <a:t>Any type of heart defect or diseases </a:t>
            </a:r>
          </a:p>
          <a:p>
            <a:pPr lvl="1"/>
            <a:r>
              <a:rPr lang="en-US" sz="2800" dirty="0" smtClean="0"/>
              <a:t>High blood pressure </a:t>
            </a:r>
          </a:p>
          <a:p>
            <a:pPr lvl="1"/>
            <a:r>
              <a:rPr lang="en-US" sz="2800" dirty="0" smtClean="0"/>
              <a:t>Hyperthyroidism </a:t>
            </a:r>
          </a:p>
          <a:p>
            <a:pPr lvl="1"/>
            <a:r>
              <a:rPr lang="en-US" sz="2800" dirty="0" smtClean="0"/>
              <a:t>Glaucoma </a:t>
            </a:r>
          </a:p>
          <a:p>
            <a:pPr lvl="1"/>
            <a:r>
              <a:rPr lang="en-US" sz="2800" dirty="0" smtClean="0"/>
              <a:t>High levels of anxiety </a:t>
            </a:r>
          </a:p>
          <a:p>
            <a:pPr lvl="1"/>
            <a:r>
              <a:rPr lang="en-US" sz="2800" dirty="0" smtClean="0"/>
              <a:t>A history of drug abuse </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To understand</a:t>
            </a:r>
            <a:r>
              <a:rPr lang="en-US" sz="1200" kern="1200" baseline="0" dirty="0" smtClean="0">
                <a:solidFill>
                  <a:schemeClr val="tx1"/>
                </a:solidFill>
                <a:latin typeface="+mn-lt"/>
                <a:ea typeface="+mn-ea"/>
                <a:cs typeface="+mn-cs"/>
              </a:rPr>
              <a:t> the neurofeedback approach to ADHD it is important to know a few facts about the differences in the brains of children with ADHD and those without</a:t>
            </a:r>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ADHD was first identified as a disorder in 1902 and for year’s doctors believed it was the result of serious brain damage.  While that theory has since been proven wrong, the precise causes of ADHD are still unknown.  What we do know is that the occurrence of ADHD is closely tied to biological factors such as the size and density of various brain structures and with the way brainwaves are produced in the brain.</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Scientists have discovered that children with ADHD often have a smaller pre frontal cortex - the part of the brain that controls thought and action.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is an especially important part of the brain playing a role in many key functions including impulse control, socialization, reason and judgment.  Researchers believe that this may be why some children with ADHD are more prone to drifting off, making sudden outbursts, or using poor judgment.</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Other research into ADHD has focused on nerve tissue in different areas of the brain.  It appears that in children with ADHD this nerve tissue is smaller or sometimes thinner than in normal children of the same age.  In addition, there seems to be less connections between the neurons of the brain in children with ADHD.  While scientists aren’t certain as to why, they believe that these variations can affect a child’s attention and impulse control.</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Many researchers believe that these variations in brain structure may cause what is known as Neurological Dysregulation</a:t>
            </a:r>
            <a:r>
              <a:rPr lang="en-US" sz="1200" kern="1200" baseline="0" dirty="0" smtClean="0">
                <a:solidFill>
                  <a:schemeClr val="tx1"/>
                </a:solidFill>
                <a:latin typeface="+mn-lt"/>
                <a:ea typeface="+mn-ea"/>
                <a:cs typeface="+mn-cs"/>
              </a:rPr>
              <a:t> or brainwave imbalance.</a:t>
            </a:r>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All frequencies are appropriate at certain times of for certain tasks.  Lets review the mental states of each brain wave</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a normal individual Delta brainwaves are </a:t>
            </a:r>
          </a:p>
          <a:p>
            <a:r>
              <a:rPr lang="en-US" dirty="0" smtClean="0"/>
              <a:t>Produced during deep sleep and </a:t>
            </a:r>
          </a:p>
          <a:p>
            <a:r>
              <a:rPr lang="en-US" dirty="0" smtClean="0"/>
              <a:t>Associated with the release of </a:t>
            </a:r>
            <a:r>
              <a:rPr lang="en-US" baseline="0" dirty="0" smtClean="0"/>
              <a:t> </a:t>
            </a:r>
            <a:r>
              <a:rPr lang="en-US" dirty="0" smtClean="0"/>
              <a:t>Human Growth Hormone</a:t>
            </a:r>
          </a:p>
          <a:p>
            <a:endParaRPr lang="en-US" dirty="0" smtClean="0"/>
          </a:p>
          <a:p>
            <a:r>
              <a:rPr lang="en-US" dirty="0" smtClean="0"/>
              <a:t>They are also the predominant brain wave in</a:t>
            </a:r>
            <a:r>
              <a:rPr lang="en-US" baseline="0" dirty="0" smtClean="0"/>
              <a:t> infants up to 6 months old.</a:t>
            </a:r>
          </a:p>
          <a:p>
            <a:endParaRPr lang="en-US" baseline="0" dirty="0" smtClean="0"/>
          </a:p>
          <a:p>
            <a:r>
              <a:rPr lang="en-US" baseline="0" dirty="0" smtClean="0"/>
              <a:t>It is not normal to produce Delta brainwaves in the awake state.  This is usually indicative of a traumatic brain injury</a:t>
            </a:r>
          </a:p>
          <a:p>
            <a:endParaRPr lang="en-US" baseline="0"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This is the predominant brainwave that your brain produces when you are just about to fall asleep</a:t>
            </a:r>
            <a:br>
              <a:rPr lang="en-US" sz="1200" dirty="0" smtClean="0"/>
            </a:br>
            <a:endParaRPr lang="en-US" sz="1200" dirty="0" smtClean="0"/>
          </a:p>
          <a:p>
            <a:r>
              <a:rPr lang="en-US" sz="1200" dirty="0" smtClean="0"/>
              <a:t>It is associated with creativity and memory retrieval</a:t>
            </a:r>
            <a:br>
              <a:rPr lang="en-US" sz="1200" dirty="0" smtClean="0"/>
            </a:br>
            <a:endParaRPr lang="en-US" sz="1200" dirty="0" smtClean="0"/>
          </a:p>
          <a:p>
            <a:r>
              <a:rPr lang="en-US" sz="1200" dirty="0" smtClean="0"/>
              <a:t>This is why you seem to get your best ideas just as you are falling asleep.  It is also why you typically remember things when you are just about to fall asleep.</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Attention Deficit Hyperactivity Disorder: Prevalence</a:t>
            </a:r>
            <a:endParaRPr lang="en-US" dirty="0" smtClean="0">
              <a:solidFill>
                <a:schemeClr val="tx1"/>
              </a:solidFill>
              <a:latin typeface="+mn-lt"/>
              <a:ea typeface="+mn-ea"/>
              <a:cs typeface="+mn-cs"/>
            </a:endParaRPr>
          </a:p>
          <a:p>
            <a:endParaRPr lang="en-US" dirty="0" smtClean="0">
              <a:solidFill>
                <a:schemeClr val="tx1"/>
              </a:solidFill>
              <a:latin typeface="+mn-lt"/>
              <a:ea typeface="+mn-ea"/>
              <a:cs typeface="+mn-cs"/>
            </a:endParaRPr>
          </a:p>
          <a:p>
            <a:r>
              <a:rPr lang="en-US" dirty="0" smtClean="0">
                <a:solidFill>
                  <a:schemeClr val="tx1"/>
                </a:solidFill>
                <a:latin typeface="+mn-lt"/>
                <a:ea typeface="+mn-ea"/>
                <a:cs typeface="+mn-cs"/>
              </a:rPr>
              <a:t>ADHD (Attention-Deficit/Hyperactivity Disorder) is a condition that affects children, adolescents and adults, and is one of the most common childhood psychiatric conditions in the United States.</a:t>
            </a:r>
          </a:p>
          <a:p>
            <a:r>
              <a:rPr lang="en-US" dirty="0" smtClean="0"/>
              <a:t>The National Institute of Mental Health (NIMH) estimates that 5 million children in the United States have ADHD – that is about 5% of all children!</a:t>
            </a:r>
          </a:p>
          <a:p>
            <a:r>
              <a:rPr lang="en-US" dirty="0" smtClean="0"/>
              <a:t>Studies show that up to 70% of children with ADHD continue to have symptoms as adults</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800" dirty="0" smtClean="0"/>
              <a:t>When the brain is dysregulated it sometimes produces high levels of Theta in the waking state</a:t>
            </a:r>
          </a:p>
          <a:p>
            <a:r>
              <a:rPr lang="en-US" sz="2800" dirty="0" smtClean="0"/>
              <a:t>In these cases of dysregulation, theta</a:t>
            </a:r>
            <a:r>
              <a:rPr lang="en-US" sz="2800" baseline="0" dirty="0" smtClean="0"/>
              <a:t> waves are </a:t>
            </a:r>
            <a:r>
              <a:rPr lang="en-US" sz="2800" dirty="0" smtClean="0"/>
              <a:t>associated with:</a:t>
            </a:r>
          </a:p>
          <a:p>
            <a:pPr lvl="1"/>
            <a:r>
              <a:rPr lang="en-US" sz="2400" dirty="0" smtClean="0"/>
              <a:t>Distractibility</a:t>
            </a:r>
          </a:p>
          <a:p>
            <a:pPr lvl="1"/>
            <a:r>
              <a:rPr lang="en-US" sz="2400" dirty="0" smtClean="0"/>
              <a:t>Inattention</a:t>
            </a:r>
          </a:p>
          <a:p>
            <a:pPr lvl="1"/>
            <a:r>
              <a:rPr lang="en-US" sz="2400" dirty="0" smtClean="0"/>
              <a:t>Daydreaming</a:t>
            </a:r>
          </a:p>
          <a:p>
            <a:endParaRPr lang="en-US" sz="2800" dirty="0" smtClean="0"/>
          </a:p>
          <a:p>
            <a:r>
              <a:rPr lang="en-US" sz="2800" dirty="0" smtClean="0"/>
              <a:t>It has</a:t>
            </a:r>
            <a:r>
              <a:rPr lang="en-US" sz="2800" baseline="0" dirty="0" smtClean="0"/>
              <a:t> been demonstrated in several university based research studies that </a:t>
            </a:r>
            <a:r>
              <a:rPr lang="en-US" sz="2800" dirty="0" smtClean="0"/>
              <a:t>Excessive amounts of Theta are typical in individuals with ADD</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Associated with meditation and a sense of inner calm or peacefulness</a:t>
            </a:r>
          </a:p>
          <a:p>
            <a:endParaRPr lang="en-US" dirty="0" smtClean="0"/>
          </a:p>
          <a:p>
            <a:r>
              <a:rPr lang="en-US" dirty="0" smtClean="0"/>
              <a:t>They are produced</a:t>
            </a:r>
            <a:r>
              <a:rPr lang="en-US" baseline="0" dirty="0" smtClean="0"/>
              <a:t> when the brain is in an idle state</a:t>
            </a:r>
          </a:p>
          <a:p>
            <a:endParaRPr lang="en-US" baseline="0" dirty="0" smtClean="0"/>
          </a:p>
          <a:p>
            <a:r>
              <a:rPr lang="en-US" baseline="0" dirty="0" smtClean="0"/>
              <a:t>This mental state is sometimes described as a quiet alertness</a:t>
            </a:r>
          </a:p>
          <a:p>
            <a:endParaRPr lang="en-US" baseline="0" dirty="0" smtClean="0"/>
          </a:p>
          <a:p>
            <a:r>
              <a:rPr lang="en-US" baseline="0" dirty="0" smtClean="0"/>
              <a:t>These waves are typically not associated with ADHD</a:t>
            </a:r>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800" dirty="0" smtClean="0"/>
              <a:t>The brain produces brain waves when we are:</a:t>
            </a:r>
          </a:p>
          <a:p>
            <a:pPr lvl="1"/>
            <a:r>
              <a:rPr lang="en-US" sz="2800" dirty="0" smtClean="0"/>
              <a:t>Awake</a:t>
            </a:r>
          </a:p>
          <a:p>
            <a:pPr lvl="1"/>
            <a:r>
              <a:rPr lang="en-US" sz="2800" dirty="0" smtClean="0"/>
              <a:t>Alert</a:t>
            </a:r>
          </a:p>
          <a:p>
            <a:pPr lvl="1"/>
            <a:r>
              <a:rPr lang="en-US" sz="2800" dirty="0" smtClean="0"/>
              <a:t>Externally focused</a:t>
            </a:r>
          </a:p>
          <a:p>
            <a:pPr lvl="1"/>
            <a:r>
              <a:rPr lang="en-US" sz="2800" dirty="0" smtClean="0"/>
              <a:t>Logical</a:t>
            </a:r>
          </a:p>
          <a:p>
            <a:pPr lvl="1"/>
            <a:r>
              <a:rPr lang="en-US" sz="2800" dirty="0" smtClean="0"/>
              <a:t>Problem solving</a:t>
            </a:r>
          </a:p>
          <a:p>
            <a:pPr lvl="1"/>
            <a:r>
              <a:rPr lang="en-US" sz="2800" dirty="0" smtClean="0"/>
              <a:t>Attentive</a:t>
            </a:r>
            <a:endParaRPr lang="en-US" sz="2800"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Beta Waves are produced in the cortex</a:t>
            </a:r>
          </a:p>
          <a:p>
            <a:r>
              <a:rPr lang="en-US" dirty="0" smtClean="0"/>
              <a:t>RECALL THAT CHILDREN WITH ADHD</a:t>
            </a:r>
            <a:r>
              <a:rPr lang="en-US" baseline="0" dirty="0" smtClean="0"/>
              <a:t> TYPICALLY HAVE A SMALLER CORTEX</a:t>
            </a:r>
            <a:endParaRPr lang="en-US" dirty="0" smtClean="0"/>
          </a:p>
        </p:txBody>
      </p:sp>
      <p:sp>
        <p:nvSpPr>
          <p:cNvPr id="4" name="Slide Number Placeholder 3"/>
          <p:cNvSpPr>
            <a:spLocks noGrp="1"/>
          </p:cNvSpPr>
          <p:nvPr>
            <p:ph type="sldNum" sz="quarter" idx="10"/>
          </p:nvPr>
        </p:nvSpPr>
        <p:spPr/>
        <p:txBody>
          <a:bodyPr/>
          <a:lstStyle/>
          <a:p>
            <a:fld id="{09E86A95-FC49-4080-AB84-5FD65E67C1FF}"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ratio of Theta waves to Beta Waves is an important</a:t>
            </a:r>
            <a:r>
              <a:rPr lang="en-US" baseline="0" dirty="0" smtClean="0"/>
              <a:t> diagnostic finding in cases of ADHD.</a:t>
            </a:r>
          </a:p>
          <a:p>
            <a:r>
              <a:rPr lang="en-US" baseline="0" dirty="0" smtClean="0"/>
              <a:t>Children with ADHD typically produce more Theta waves and less Beta waves</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sz="2800" dirty="0" smtClean="0"/>
              <a:t>Normal Theta / Beta ratios are </a:t>
            </a:r>
          </a:p>
          <a:p>
            <a:pPr lvl="1"/>
            <a:r>
              <a:rPr lang="en-US" sz="2800" dirty="0" smtClean="0"/>
              <a:t>2:1 in adults and </a:t>
            </a:r>
          </a:p>
          <a:p>
            <a:pPr lvl="1"/>
            <a:r>
              <a:rPr lang="en-US" sz="2800" dirty="0" smtClean="0"/>
              <a:t>2.5:1 in children</a:t>
            </a:r>
          </a:p>
          <a:p>
            <a:r>
              <a:rPr lang="en-US" sz="2800" dirty="0" smtClean="0"/>
              <a:t>Ratios higher than 3:1 suggest ADD/ADHD</a:t>
            </a:r>
          </a:p>
          <a:p>
            <a:endParaRPr lang="en-US" sz="2800" dirty="0" smtClean="0"/>
          </a:p>
          <a:p>
            <a:r>
              <a:rPr lang="en-US" sz="2800" dirty="0" smtClean="0"/>
              <a:t>In several different studies it was demonstrated that 86% of the children diagnosed with ADHD using traditional criteria had a T/B ratio higher than 3:1</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BRAINCORE </a:t>
            </a:r>
            <a:r>
              <a:rPr lang="en-US" dirty="0" smtClean="0"/>
              <a:t>therapy is a neurofeedback based approach</a:t>
            </a:r>
            <a:r>
              <a:rPr lang="en-US" baseline="0" dirty="0" smtClean="0"/>
              <a:t> to ADHD.</a:t>
            </a:r>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sz="2800" dirty="0" smtClean="0"/>
              <a:t>Neurofeedback is a training procedure designed to teach children with ADHD how to control their own brainwaves bringing balance, harmony and regulation to the brain</a:t>
            </a:r>
          </a:p>
          <a:p>
            <a:endParaRPr lang="en-US" sz="2800" dirty="0" smtClean="0"/>
          </a:p>
          <a:p>
            <a:r>
              <a:rPr lang="en-US" sz="2800" dirty="0" smtClean="0"/>
              <a:t>Neurofeedback is:</a:t>
            </a:r>
          </a:p>
          <a:p>
            <a:pPr lvl="1"/>
            <a:r>
              <a:rPr lang="en-US" sz="2800" dirty="0" smtClean="0"/>
              <a:t>Painless</a:t>
            </a:r>
          </a:p>
          <a:p>
            <a:pPr lvl="1"/>
            <a:r>
              <a:rPr lang="en-US" sz="2800" dirty="0" smtClean="0"/>
              <a:t>Drugless</a:t>
            </a:r>
          </a:p>
          <a:p>
            <a:pPr lvl="1"/>
            <a:r>
              <a:rPr lang="en-US" sz="2800" dirty="0" smtClean="0"/>
              <a:t>Non-Invasive</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800" dirty="0" smtClean="0"/>
              <a:t>One of the attractive features of </a:t>
            </a:r>
            <a:r>
              <a:rPr lang="en-US" sz="2800" dirty="0" smtClean="0"/>
              <a:t>BRAINCORE </a:t>
            </a:r>
            <a:r>
              <a:rPr lang="en-US" sz="2800" dirty="0" smtClean="0"/>
              <a:t>Therapy  is that it is:</a:t>
            </a:r>
          </a:p>
          <a:p>
            <a:pPr lvl="1"/>
            <a:r>
              <a:rPr lang="en-US" sz="2800" dirty="0" smtClean="0"/>
              <a:t>Painless</a:t>
            </a:r>
          </a:p>
          <a:p>
            <a:pPr lvl="1"/>
            <a:r>
              <a:rPr lang="en-US" sz="2800" dirty="0" smtClean="0"/>
              <a:t>Drugless</a:t>
            </a:r>
          </a:p>
          <a:p>
            <a:pPr lvl="1"/>
            <a:r>
              <a:rPr lang="en-US" sz="2800" dirty="0" smtClean="0"/>
              <a:t>Non-Invasive</a:t>
            </a:r>
          </a:p>
          <a:p>
            <a:pPr lvl="1"/>
            <a:r>
              <a:rPr lang="en-US" sz="2800" dirty="0" smtClean="0"/>
              <a:t>And has no side effects</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a:t>
            </a:r>
            <a:r>
              <a:rPr lang="en-US" dirty="0" smtClean="0"/>
              <a:t>BRAINCORE </a:t>
            </a:r>
            <a:r>
              <a:rPr lang="en-US" dirty="0" smtClean="0"/>
              <a:t>EVALUATION</a:t>
            </a:r>
            <a:r>
              <a:rPr lang="en-US" baseline="0" dirty="0" smtClean="0"/>
              <a:t> provides </a:t>
            </a:r>
            <a:r>
              <a:rPr lang="en-US" dirty="0" smtClean="0"/>
              <a:t>A Window To the Brain</a:t>
            </a:r>
          </a:p>
          <a:p>
            <a:r>
              <a:rPr lang="en-US" sz="1200" dirty="0" smtClean="0"/>
              <a:t>The EEG evaluation begins by placing surface sensors at  specific sites on the scalp</a:t>
            </a:r>
          </a:p>
          <a:p>
            <a:r>
              <a:rPr lang="en-US" sz="1200" dirty="0" smtClean="0"/>
              <a:t>These sensors detect brain waves and display them on the computer screen</a:t>
            </a:r>
          </a:p>
        </p:txBody>
      </p:sp>
      <p:sp>
        <p:nvSpPr>
          <p:cNvPr id="4" name="Slide Number Placeholder 3"/>
          <p:cNvSpPr>
            <a:spLocks noGrp="1"/>
          </p:cNvSpPr>
          <p:nvPr>
            <p:ph type="sldNum" sz="quarter" idx="10"/>
          </p:nvPr>
        </p:nvSpPr>
        <p:spPr/>
        <p:txBody>
          <a:bodyPr/>
          <a:lstStyle/>
          <a:p>
            <a:fld id="{09E86A95-FC49-4080-AB84-5FD65E67C1FF}" type="slidenum">
              <a:rPr lang="en-US" smtClean="0"/>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Childhood ADHD -- attention-deficit/hyperactivity disorder -- is diagnosed after a child has shown six or more specific </a:t>
            </a:r>
            <a:r>
              <a:rPr lang="en-US" dirty="0" smtClean="0">
                <a:hlinkClick r:id="rId3" action="ppaction://hlinkfile"/>
              </a:rPr>
              <a:t>symptoms</a:t>
            </a:r>
            <a:r>
              <a:rPr lang="en-US" dirty="0" smtClean="0"/>
              <a:t> of inactivity and/or hyperactivity on a regular basis for more than six months in more than two settings. </a:t>
            </a:r>
          </a:p>
          <a:p>
            <a:r>
              <a:rPr lang="en-US" dirty="0" smtClean="0"/>
              <a:t>There is no single test for ADHD.</a:t>
            </a:r>
          </a:p>
          <a:p>
            <a:endParaRPr lang="en-US" dirty="0" smtClean="0"/>
          </a:p>
        </p:txBody>
      </p:sp>
      <p:sp>
        <p:nvSpPr>
          <p:cNvPr id="4" name="Slide Number Placeholder 3"/>
          <p:cNvSpPr>
            <a:spLocks noGrp="1"/>
          </p:cNvSpPr>
          <p:nvPr>
            <p:ph type="sldNum" sz="quarter" idx="10"/>
          </p:nvPr>
        </p:nvSpPr>
        <p:spPr/>
        <p:txBody>
          <a:bodyPr/>
          <a:lstStyle/>
          <a:p>
            <a:fld id="{09E86A95-FC49-4080-AB84-5FD65E67C1FF}" type="slidenum">
              <a:rPr lang="en-US" smtClean="0"/>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During the course of the next 10 minutes the patient is asked to perform several tasks while the </a:t>
            </a:r>
            <a:r>
              <a:rPr lang="en-US" sz="1200" dirty="0" smtClean="0"/>
              <a:t>BRAINCORE </a:t>
            </a:r>
            <a:r>
              <a:rPr lang="en-US" sz="1200" dirty="0" smtClean="0"/>
              <a:t>software monitors the brainwaves</a:t>
            </a:r>
          </a:p>
          <a:p>
            <a:r>
              <a:rPr lang="en-US" sz="1200" dirty="0" smtClean="0"/>
              <a:t>A report is generated demonstrating imbalances associated with ADHD such as a high Theta Beta Ratio </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Based on the patient history and the </a:t>
            </a:r>
            <a:r>
              <a:rPr lang="en-US" sz="1200" dirty="0" smtClean="0"/>
              <a:t>BRAINCORE </a:t>
            </a:r>
            <a:r>
              <a:rPr lang="en-US" sz="1200" dirty="0" smtClean="0"/>
              <a:t>EEG Evaluation results, a customized training program is designed for the patient</a:t>
            </a:r>
            <a:br>
              <a:rPr lang="en-US" sz="1200" dirty="0" smtClean="0"/>
            </a:br>
            <a:endParaRPr lang="en-US" sz="1200" dirty="0" smtClean="0"/>
          </a:p>
          <a:p>
            <a:r>
              <a:rPr lang="en-US" sz="1200" dirty="0" smtClean="0"/>
              <a:t>The training program is different for each individual case but typically it involves either training the patient to produce more of a certain brainwave or less of a certain brainwave</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During the training session the patient is connected to the EEG using the surface sensors and the patient’s brainwaves are displayed on the computer</a:t>
            </a:r>
            <a:br>
              <a:rPr lang="en-US" sz="1200" dirty="0" smtClean="0"/>
            </a:br>
            <a:endParaRPr lang="en-US" sz="1200" dirty="0" smtClean="0"/>
          </a:p>
          <a:p>
            <a:r>
              <a:rPr lang="en-US" sz="1200" dirty="0" smtClean="0"/>
              <a:t>On a separate monitor the patient is watching a movie that is being controlled by the patient’s own brainwaves</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movie will only play if the patient’s brain is producing the desired brainwave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r>
              <a:rPr lang="en-US" sz="1200" dirty="0" smtClean="0"/>
              <a:t>During the course of 20 training sessions, the patient’s brain learns how to produce the desired brainwave</a:t>
            </a:r>
          </a:p>
          <a:p>
            <a:endParaRPr lang="en-US" sz="1200" dirty="0" smtClean="0"/>
          </a:p>
          <a:p>
            <a:r>
              <a:rPr lang="en-US" sz="1200" dirty="0" smtClean="0"/>
              <a:t>This new ability is associated with the alleviation of the ADHD symptoms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The best part is that the changes experienced by the patient are permanent!</a:t>
            </a:r>
          </a:p>
          <a:p>
            <a:endParaRPr lang="en-US" sz="1200" dirty="0" smtClean="0"/>
          </a:p>
          <a:p>
            <a:r>
              <a:rPr lang="en-US" sz="1200" dirty="0" smtClean="0"/>
              <a:t>It has been demonstrated that after 20 or more </a:t>
            </a:r>
            <a:r>
              <a:rPr lang="en-US" sz="1200" dirty="0" smtClean="0"/>
              <a:t>BRAINCORE </a:t>
            </a:r>
            <a:r>
              <a:rPr lang="en-US" sz="1200" dirty="0" smtClean="0"/>
              <a:t>training sessions, the brain actually remodels itself – a process known as Neuroplasticity</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Neurofeedback has been studied in university labs</a:t>
            </a:r>
            <a:r>
              <a:rPr lang="en-US" baseline="0" dirty="0" smtClean="0"/>
              <a:t> all over the world for the last 30 years.  These studies have demonstrated an efficacy rate of 76% for the alleviation of symptoms associated with ADHD.  And the best part is there are no side effects or long term safety concerns that are associated with drugs that are used to treat ADHD</a:t>
            </a:r>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r>
              <a:rPr lang="en-US" dirty="0" smtClean="0"/>
              <a:t>In fact - Dr Frank H. Duffy, a Professor and Pediatric Neurologist at Harvard Medical School, was asked about the effectiveness of neurofeedback – this was his response:</a:t>
            </a:r>
            <a:br>
              <a:rPr lang="en-US" dirty="0" smtClean="0"/>
            </a:br>
            <a:r>
              <a:rPr lang="en-US" dirty="0" smtClean="0"/>
              <a:t/>
            </a:r>
            <a:br>
              <a:rPr lang="en-US" dirty="0" smtClean="0"/>
            </a:br>
            <a:r>
              <a:rPr lang="en-US" dirty="0" smtClean="0"/>
              <a:t>“In my opinion, if any medication had demonstrated such a wide spectrum of efficacy it would be universally accepted and widely used”</a:t>
            </a:r>
            <a:endParaRPr lang="en-US" sz="1600"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56</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Thank you for your time.  I hope this lecture was informative</a:t>
            </a:r>
            <a:r>
              <a:rPr lang="en-US" baseline="0" dirty="0" smtClean="0"/>
              <a:t> and helpful.  I would like to open the floor up to questions</a:t>
            </a:r>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57</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 a token of our appreciation for allowing us to make this presentation, we</a:t>
            </a:r>
            <a:r>
              <a:rPr lang="en-US" baseline="0" dirty="0" smtClean="0"/>
              <a:t> would like to extend to you an invitation to receive a complimentary </a:t>
            </a:r>
            <a:r>
              <a:rPr lang="en-US" baseline="0" dirty="0" smtClean="0"/>
              <a:t>BRAINCORE </a:t>
            </a:r>
            <a:r>
              <a:rPr lang="en-US" baseline="0" dirty="0" smtClean="0"/>
              <a:t>EEG Evaluation – a $200 value. We are limited by time constraints so if you are interested in receiving this gift please make an appointment before you leave. </a:t>
            </a:r>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58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dirty="0" smtClean="0"/>
              <a:t>A doctor can </a:t>
            </a:r>
            <a:r>
              <a:rPr lang="en-US" dirty="0" smtClean="0">
                <a:solidFill>
                  <a:schemeClr val="tx1"/>
                </a:solidFill>
                <a:hlinkClick r:id="rId3" action="ppaction://hlinkfile"/>
              </a:rPr>
              <a:t>diagnose ADHD</a:t>
            </a:r>
            <a:r>
              <a:rPr lang="en-US" dirty="0" smtClean="0"/>
              <a:t> with the help of standard guidelines. </a:t>
            </a:r>
          </a:p>
          <a:p>
            <a:endParaRPr lang="en-US" dirty="0" smtClean="0"/>
          </a:p>
          <a:p>
            <a:r>
              <a:rPr lang="en-US" dirty="0" smtClean="0"/>
              <a:t>The diagnosis of ADHD involves the gathering of information from several sources, including school, caregivers, and parents. </a:t>
            </a:r>
          </a:p>
          <a:p>
            <a:endParaRPr lang="en-US" dirty="0" smtClean="0"/>
          </a:p>
          <a:p>
            <a:r>
              <a:rPr lang="en-US" dirty="0" smtClean="0"/>
              <a:t>The doctor will consider how a child's behavior compares with that of other children the same age.</a:t>
            </a:r>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Doctors may classify symptoms as the following types of ADHD:</a:t>
            </a:r>
          </a:p>
          <a:p>
            <a:endParaRPr lang="en-US" dirty="0" smtClean="0"/>
          </a:p>
          <a:p>
            <a:r>
              <a:rPr lang="en-US" b="1" dirty="0" smtClean="0"/>
              <a:t>Combined Type (Inattentive/Hyperactive/Impulsive).</a:t>
            </a:r>
            <a:r>
              <a:rPr lang="en-US" dirty="0" smtClean="0"/>
              <a:t> Children with this type of ADHD show all three symptoms. This is the most common form of ADHD.</a:t>
            </a:r>
          </a:p>
          <a:p>
            <a:endParaRPr lang="en-US" b="1" dirty="0" smtClean="0"/>
          </a:p>
          <a:p>
            <a:r>
              <a:rPr lang="en-US" b="1" dirty="0" smtClean="0"/>
              <a:t>Hyperactive/Impulsive Type.</a:t>
            </a:r>
            <a:r>
              <a:rPr lang="en-US" dirty="0" smtClean="0"/>
              <a:t> Children show both hyperactive and impulsive behavior, but are able to pay attention.</a:t>
            </a:r>
          </a:p>
          <a:p>
            <a:endParaRPr lang="en-US" b="1" dirty="0" smtClean="0"/>
          </a:p>
          <a:p>
            <a:r>
              <a:rPr lang="en-US" b="1" dirty="0" smtClean="0"/>
              <a:t>Inattentive Type.</a:t>
            </a:r>
            <a:r>
              <a:rPr lang="en-US" dirty="0" smtClean="0"/>
              <a:t> Formerly known as attention deficit disorder (ADD), these children are not overly active. They do not disrupt the classroom or other activities, so their symptoms might not be noticed.</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Typically diagnosed in childhood, ADHD still affects many teens. </a:t>
            </a:r>
          </a:p>
          <a:p>
            <a:r>
              <a:rPr lang="en-US" sz="1200" dirty="0" smtClean="0"/>
              <a:t>The symptoms -- inattention, impulsivity, and hyperactivity - are intrusive, which means they interrupt and seriously interfere with a teen's life.</a:t>
            </a:r>
          </a:p>
          <a:p>
            <a:r>
              <a:rPr lang="en-US" sz="1200" dirty="0" smtClean="0"/>
              <a:t>During teen years, especially as the hormonal changes of adolescence are going on, symptoms of ADHD may intensify.</a:t>
            </a:r>
            <a:endParaRPr lang="en-US" sz="1200"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It's not uncommon for teens with ADHD to forget assignments, misplace textbooks, and become easily bored with their daily class work. </a:t>
            </a:r>
          </a:p>
          <a:p>
            <a:r>
              <a:rPr lang="en-US" dirty="0" smtClean="0"/>
              <a:t>Teens may become inattentive, or excessively attentive -- not waiting for their turn before blurting out answers. </a:t>
            </a:r>
          </a:p>
          <a:p>
            <a:r>
              <a:rPr lang="en-US" dirty="0" smtClean="0"/>
              <a:t>They may interrupt the teacher and classmates, and rush through assignments. </a:t>
            </a:r>
            <a:endParaRPr lang="en-US" sz="1200"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257175" y="533400"/>
            <a:ext cx="8610600" cy="1290638"/>
          </a:xfrm>
        </p:spPr>
        <p:txBody>
          <a:bodyPr/>
          <a:lstStyle>
            <a:lvl1pPr>
              <a:defRPr/>
            </a:lvl1pPr>
          </a:lstStyle>
          <a:p>
            <a:r>
              <a:rPr lang="en-US" smtClean="0"/>
              <a:t>Click to edit Master title style</a:t>
            </a:r>
            <a:endParaRPr lang="en-US"/>
          </a:p>
        </p:txBody>
      </p:sp>
      <p:sp>
        <p:nvSpPr>
          <p:cNvPr id="5123" name="Rectangle 3"/>
          <p:cNvSpPr>
            <a:spLocks noGrp="1" noChangeArrowheads="1"/>
          </p:cNvSpPr>
          <p:nvPr>
            <p:ph type="subTitle" idx="1"/>
          </p:nvPr>
        </p:nvSpPr>
        <p:spPr>
          <a:xfrm>
            <a:off x="257175" y="1828800"/>
            <a:ext cx="8610600" cy="787400"/>
          </a:xfrm>
        </p:spPr>
        <p:txBody>
          <a:bodyPr/>
          <a:lstStyle>
            <a:lvl1pPr marL="0" indent="0" algn="ctr">
              <a:buFontTx/>
              <a:buNone/>
              <a:defRPr>
                <a:solidFill>
                  <a:schemeClr val="bg1"/>
                </a:solidFill>
              </a:defRPr>
            </a:lvl1pPr>
          </a:lstStyle>
          <a:p>
            <a:r>
              <a:rPr lang="en-US" smtClean="0"/>
              <a:t>Click to edit Master subtitle style</a:t>
            </a:r>
            <a:endParaRPr lang="en-US"/>
          </a:p>
        </p:txBody>
      </p:sp>
      <p:sp>
        <p:nvSpPr>
          <p:cNvPr id="5127" name="Rectangle 7"/>
          <p:cNvSpPr>
            <a:spLocks noGrp="1" noChangeArrowheads="1"/>
          </p:cNvSpPr>
          <p:nvPr>
            <p:ph type="dt" sz="half" idx="2"/>
          </p:nvPr>
        </p:nvSpPr>
        <p:spPr/>
        <p:txBody>
          <a:bodyPr/>
          <a:lstStyle>
            <a:lvl1pPr>
              <a:defRPr/>
            </a:lvl1pPr>
          </a:lstStyle>
          <a:p>
            <a:fld id="{607CD127-AC05-4ABE-85DE-9094928F7097}" type="datetimeFigureOut">
              <a:rPr lang="en-US" smtClean="0"/>
              <a:pPr/>
              <a:t>9/30/2010</a:t>
            </a:fld>
            <a:endParaRPr lang="en-US"/>
          </a:p>
        </p:txBody>
      </p:sp>
      <p:sp>
        <p:nvSpPr>
          <p:cNvPr id="5128" name="Rectangle 8"/>
          <p:cNvSpPr>
            <a:spLocks noGrp="1" noChangeArrowheads="1"/>
          </p:cNvSpPr>
          <p:nvPr>
            <p:ph type="ftr" sz="quarter" idx="3"/>
          </p:nvPr>
        </p:nvSpPr>
        <p:spPr/>
        <p:txBody>
          <a:bodyPr/>
          <a:lstStyle>
            <a:lvl1pPr>
              <a:defRPr/>
            </a:lvl1pPr>
          </a:lstStyle>
          <a:p>
            <a:endParaRPr lang="en-US"/>
          </a:p>
        </p:txBody>
      </p:sp>
      <p:sp>
        <p:nvSpPr>
          <p:cNvPr id="5129" name="Rectangle 9"/>
          <p:cNvSpPr>
            <a:spLocks noGrp="1" noChangeArrowheads="1"/>
          </p:cNvSpPr>
          <p:nvPr>
            <p:ph type="sldNum" sz="quarter" idx="4"/>
          </p:nvPr>
        </p:nvSpPr>
        <p:spPr/>
        <p:txBody>
          <a:bodyPr/>
          <a:lstStyle>
            <a:lvl1pPr>
              <a:defRPr/>
            </a:lvl1pPr>
          </a:lstStyle>
          <a:p>
            <a:fld id="{5767D308-C5AE-4496-B36F-0023054A2F7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607CD127-AC05-4ABE-85DE-9094928F7097}" type="datetimeFigureOut">
              <a:rPr lang="en-US" smtClean="0"/>
              <a:pPr/>
              <a:t>9/30/2010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767D308-C5AE-4496-B36F-0023054A2F7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138113"/>
            <a:ext cx="2171700" cy="60340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138113"/>
            <a:ext cx="6362700" cy="60340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607CD127-AC05-4ABE-85DE-9094928F7097}" type="datetimeFigureOut">
              <a:rPr lang="en-US" smtClean="0"/>
              <a:pPr/>
              <a:t>9/30/2010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767D308-C5AE-4496-B36F-0023054A2F7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607CD127-AC05-4ABE-85DE-9094928F7097}" type="datetimeFigureOut">
              <a:rPr lang="en-US" smtClean="0"/>
              <a:pPr/>
              <a:t>9/30/2010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767D308-C5AE-4496-B36F-0023054A2F7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607CD127-AC05-4ABE-85DE-9094928F7097}" type="datetimeFigureOut">
              <a:rPr lang="en-US" smtClean="0"/>
              <a:pPr/>
              <a:t>9/30/2010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767D308-C5AE-4496-B36F-0023054A2F7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752600"/>
            <a:ext cx="4267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52600"/>
            <a:ext cx="4267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607CD127-AC05-4ABE-85DE-9094928F7097}" type="datetimeFigureOut">
              <a:rPr lang="en-US" smtClean="0"/>
              <a:pPr/>
              <a:t>9/30/2010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767D308-C5AE-4496-B36F-0023054A2F7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607CD127-AC05-4ABE-85DE-9094928F7097}" type="datetimeFigureOut">
              <a:rPr lang="en-US" smtClean="0"/>
              <a:pPr/>
              <a:t>9/30/2010</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767D308-C5AE-4496-B36F-0023054A2F7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607CD127-AC05-4ABE-85DE-9094928F7097}" type="datetimeFigureOut">
              <a:rPr lang="en-US" smtClean="0"/>
              <a:pPr/>
              <a:t>9/30/2010</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767D308-C5AE-4496-B36F-0023054A2F7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607CD127-AC05-4ABE-85DE-9094928F7097}" type="datetimeFigureOut">
              <a:rPr lang="en-US" smtClean="0"/>
              <a:pPr/>
              <a:t>9/30/2010</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767D308-C5AE-4496-B36F-0023054A2F7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07CD127-AC05-4ABE-85DE-9094928F7097}" type="datetimeFigureOut">
              <a:rPr lang="en-US" smtClean="0"/>
              <a:pPr/>
              <a:t>9/30/2010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767D308-C5AE-4496-B36F-0023054A2F7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07CD127-AC05-4ABE-85DE-9094928F7097}" type="datetimeFigureOut">
              <a:rPr lang="en-US" smtClean="0"/>
              <a:pPr/>
              <a:t>9/30/2010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767D308-C5AE-4496-B36F-0023054A2F7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28600" y="138113"/>
            <a:ext cx="8686800" cy="1447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28600" y="1752600"/>
            <a:ext cx="8686800" cy="441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2286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607CD127-AC05-4ABE-85DE-9094928F7097}" type="datetimeFigureOut">
              <a:rPr lang="en-US" smtClean="0"/>
              <a:pPr/>
              <a:t>9/30/2010</a:t>
            </a:fld>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7818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5767D308-C5AE-4496-B36F-0023054A2F7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3600">
          <a:solidFill>
            <a:schemeClr val="bg1"/>
          </a:solidFill>
          <a:latin typeface="+mj-lt"/>
          <a:ea typeface="+mj-ea"/>
          <a:cs typeface="+mj-cs"/>
        </a:defRPr>
      </a:lvl1pPr>
      <a:lvl2pPr algn="ctr" rtl="0" eaLnBrk="1" fontAlgn="base" hangingPunct="1">
        <a:spcBef>
          <a:spcPct val="0"/>
        </a:spcBef>
        <a:spcAft>
          <a:spcPct val="0"/>
        </a:spcAft>
        <a:defRPr sz="3600">
          <a:solidFill>
            <a:schemeClr val="bg1"/>
          </a:solidFill>
          <a:latin typeface="Arial" charset="0"/>
          <a:cs typeface="Arial" charset="0"/>
        </a:defRPr>
      </a:lvl2pPr>
      <a:lvl3pPr algn="ctr" rtl="0" eaLnBrk="1" fontAlgn="base" hangingPunct="1">
        <a:spcBef>
          <a:spcPct val="0"/>
        </a:spcBef>
        <a:spcAft>
          <a:spcPct val="0"/>
        </a:spcAft>
        <a:defRPr sz="3600">
          <a:solidFill>
            <a:schemeClr val="bg1"/>
          </a:solidFill>
          <a:latin typeface="Arial" charset="0"/>
          <a:cs typeface="Arial" charset="0"/>
        </a:defRPr>
      </a:lvl3pPr>
      <a:lvl4pPr algn="ctr" rtl="0" eaLnBrk="1" fontAlgn="base" hangingPunct="1">
        <a:spcBef>
          <a:spcPct val="0"/>
        </a:spcBef>
        <a:spcAft>
          <a:spcPct val="0"/>
        </a:spcAft>
        <a:defRPr sz="3600">
          <a:solidFill>
            <a:schemeClr val="bg1"/>
          </a:solidFill>
          <a:latin typeface="Arial" charset="0"/>
          <a:cs typeface="Arial" charset="0"/>
        </a:defRPr>
      </a:lvl4pPr>
      <a:lvl5pPr algn="ctr" rtl="0" eaLnBrk="1" fontAlgn="base" hangingPunct="1">
        <a:spcBef>
          <a:spcPct val="0"/>
        </a:spcBef>
        <a:spcAft>
          <a:spcPct val="0"/>
        </a:spcAft>
        <a:defRPr sz="3600">
          <a:solidFill>
            <a:schemeClr val="bg1"/>
          </a:solidFill>
          <a:latin typeface="Arial" charset="0"/>
          <a:cs typeface="Arial" charset="0"/>
        </a:defRPr>
      </a:lvl5pPr>
      <a:lvl6pPr marL="457200" algn="ctr" rtl="0" eaLnBrk="1" fontAlgn="base" hangingPunct="1">
        <a:spcBef>
          <a:spcPct val="0"/>
        </a:spcBef>
        <a:spcAft>
          <a:spcPct val="0"/>
        </a:spcAft>
        <a:defRPr sz="3600">
          <a:solidFill>
            <a:schemeClr val="bg1"/>
          </a:solidFill>
          <a:latin typeface="Arial" charset="0"/>
          <a:cs typeface="Arial" charset="0"/>
        </a:defRPr>
      </a:lvl6pPr>
      <a:lvl7pPr marL="914400" algn="ctr" rtl="0" eaLnBrk="1" fontAlgn="base" hangingPunct="1">
        <a:spcBef>
          <a:spcPct val="0"/>
        </a:spcBef>
        <a:spcAft>
          <a:spcPct val="0"/>
        </a:spcAft>
        <a:defRPr sz="3600">
          <a:solidFill>
            <a:schemeClr val="bg1"/>
          </a:solidFill>
          <a:latin typeface="Arial" charset="0"/>
          <a:cs typeface="Arial" charset="0"/>
        </a:defRPr>
      </a:lvl7pPr>
      <a:lvl8pPr marL="1371600" algn="ctr" rtl="0" eaLnBrk="1" fontAlgn="base" hangingPunct="1">
        <a:spcBef>
          <a:spcPct val="0"/>
        </a:spcBef>
        <a:spcAft>
          <a:spcPct val="0"/>
        </a:spcAft>
        <a:defRPr sz="3600">
          <a:solidFill>
            <a:schemeClr val="bg1"/>
          </a:solidFill>
          <a:latin typeface="Arial" charset="0"/>
          <a:cs typeface="Arial" charset="0"/>
        </a:defRPr>
      </a:lvl8pPr>
      <a:lvl9pPr marL="1828800" algn="ctr" rtl="0" eaLnBrk="1" fontAlgn="base" hangingPunct="1">
        <a:spcBef>
          <a:spcPct val="0"/>
        </a:spcBef>
        <a:spcAft>
          <a:spcPct val="0"/>
        </a:spcAft>
        <a:defRPr sz="3600">
          <a:solidFill>
            <a:schemeClr val="bg1"/>
          </a:solidFill>
          <a:latin typeface="Arial" charset="0"/>
          <a:cs typeface="Arial" charset="0"/>
        </a:defRPr>
      </a:lvl9pPr>
    </p:titleStyle>
    <p:bodyStyle>
      <a:lvl1pPr marL="342900" indent="-342900" algn="l" rtl="0" eaLnBrk="1" fontAlgn="base" hangingPunct="1">
        <a:spcBef>
          <a:spcPct val="20000"/>
        </a:spcBef>
        <a:spcAft>
          <a:spcPct val="0"/>
        </a:spcAft>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000">
          <a:solidFill>
            <a:schemeClr val="tx1"/>
          </a:solidFill>
          <a:latin typeface="+mn-lt"/>
          <a:cs typeface="+mn-cs"/>
        </a:defRPr>
      </a:lvl2pPr>
      <a:lvl3pPr marL="1143000" indent="-228600" algn="l" rtl="0" eaLnBrk="1" fontAlgn="base" hangingPunct="1">
        <a:spcBef>
          <a:spcPct val="20000"/>
        </a:spcBef>
        <a:spcAft>
          <a:spcPct val="0"/>
        </a:spcAft>
        <a:buChar char="•"/>
        <a:defRPr>
          <a:solidFill>
            <a:schemeClr val="tx1"/>
          </a:solidFill>
          <a:latin typeface="+mn-lt"/>
          <a:cs typeface="+mn-cs"/>
        </a:defRPr>
      </a:lvl3pPr>
      <a:lvl4pPr marL="1600200" indent="-228600" algn="l" rtl="0" eaLnBrk="1" fontAlgn="base" hangingPunct="1">
        <a:spcBef>
          <a:spcPct val="20000"/>
        </a:spcBef>
        <a:spcAft>
          <a:spcPct val="0"/>
        </a:spcAft>
        <a:buChar char="–"/>
        <a:defRPr sz="1600">
          <a:solidFill>
            <a:schemeClr val="tx1"/>
          </a:solidFill>
          <a:latin typeface="+mn-lt"/>
          <a:cs typeface="+mn-cs"/>
        </a:defRPr>
      </a:lvl4pPr>
      <a:lvl5pPr marL="2057400" indent="-228600" algn="l" rtl="0" eaLnBrk="1" fontAlgn="base" hangingPunct="1">
        <a:spcBef>
          <a:spcPct val="20000"/>
        </a:spcBef>
        <a:spcAft>
          <a:spcPct val="0"/>
        </a:spcAft>
        <a:buChar char="»"/>
        <a:defRPr sz="1600">
          <a:solidFill>
            <a:schemeClr val="tx1"/>
          </a:solidFill>
          <a:latin typeface="+mn-lt"/>
          <a:cs typeface="+mn-cs"/>
        </a:defRPr>
      </a:lvl5pPr>
      <a:lvl6pPr marL="2514600" indent="-228600" algn="l" rtl="0" eaLnBrk="1" fontAlgn="base" hangingPunct="1">
        <a:spcBef>
          <a:spcPct val="20000"/>
        </a:spcBef>
        <a:spcAft>
          <a:spcPct val="0"/>
        </a:spcAft>
        <a:buChar char="»"/>
        <a:defRPr sz="1600">
          <a:solidFill>
            <a:schemeClr val="tx1"/>
          </a:solidFill>
          <a:latin typeface="+mn-lt"/>
          <a:cs typeface="+mn-cs"/>
        </a:defRPr>
      </a:lvl6pPr>
      <a:lvl7pPr marL="2971800" indent="-228600" algn="l" rtl="0" eaLnBrk="1" fontAlgn="base" hangingPunct="1">
        <a:spcBef>
          <a:spcPct val="20000"/>
        </a:spcBef>
        <a:spcAft>
          <a:spcPct val="0"/>
        </a:spcAft>
        <a:buChar char="»"/>
        <a:defRPr sz="1600">
          <a:solidFill>
            <a:schemeClr val="tx1"/>
          </a:solidFill>
          <a:latin typeface="+mn-lt"/>
          <a:cs typeface="+mn-cs"/>
        </a:defRPr>
      </a:lvl7pPr>
      <a:lvl8pPr marL="3429000" indent="-228600" algn="l" rtl="0" eaLnBrk="1" fontAlgn="base" hangingPunct="1">
        <a:spcBef>
          <a:spcPct val="20000"/>
        </a:spcBef>
        <a:spcAft>
          <a:spcPct val="0"/>
        </a:spcAft>
        <a:buChar char="»"/>
        <a:defRPr sz="1600">
          <a:solidFill>
            <a:schemeClr val="tx1"/>
          </a:solidFill>
          <a:latin typeface="+mn-lt"/>
          <a:cs typeface="+mn-cs"/>
        </a:defRPr>
      </a:lvl8pPr>
      <a:lvl9pPr marL="3886200" indent="-228600" algn="l" rtl="0" eaLnBrk="1" fontAlgn="base" hangingPunct="1">
        <a:spcBef>
          <a:spcPct val="20000"/>
        </a:spcBef>
        <a:spcAft>
          <a:spcPct val="0"/>
        </a:spcAft>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Attention Deficit Hyperactivity Disorder</a:t>
            </a:r>
            <a:endParaRPr lang="en-US" dirty="0"/>
          </a:p>
        </p:txBody>
      </p:sp>
      <p:sp>
        <p:nvSpPr>
          <p:cNvPr id="3" name="Subtitle 2"/>
          <p:cNvSpPr>
            <a:spLocks noGrp="1"/>
          </p:cNvSpPr>
          <p:nvPr>
            <p:ph type="subTitle" idx="1"/>
          </p:nvPr>
        </p:nvSpPr>
        <p:spPr/>
        <p:txBody>
          <a:bodyPr/>
          <a:lstStyle/>
          <a:p>
            <a:r>
              <a:rPr lang="en-US" dirty="0"/>
              <a:t>I</a:t>
            </a:r>
            <a:r>
              <a:rPr lang="en-US" dirty="0" smtClean="0"/>
              <a:t>nappropriate behavior, including poor attention skills, impulsivity, and hyperactivity</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38113"/>
            <a:ext cx="8915400" cy="1447800"/>
          </a:xfrm>
        </p:spPr>
        <p:txBody>
          <a:bodyPr/>
          <a:lstStyle/>
          <a:p>
            <a:r>
              <a:rPr lang="en-US" b="1" dirty="0" smtClean="0"/>
              <a:t>Attention Deficit Hyperactivity Disorder: </a:t>
            </a:r>
            <a:br>
              <a:rPr lang="en-US" b="1" dirty="0" smtClean="0"/>
            </a:br>
            <a:r>
              <a:rPr lang="en-US" b="1" dirty="0" smtClean="0"/>
              <a:t>In Teens</a:t>
            </a:r>
            <a:endParaRPr lang="en-US" dirty="0"/>
          </a:p>
        </p:txBody>
      </p:sp>
      <p:sp>
        <p:nvSpPr>
          <p:cNvPr id="3" name="Content Placeholder 2"/>
          <p:cNvSpPr>
            <a:spLocks noGrp="1"/>
          </p:cNvSpPr>
          <p:nvPr>
            <p:ph idx="1"/>
          </p:nvPr>
        </p:nvSpPr>
        <p:spPr/>
        <p:txBody>
          <a:bodyPr/>
          <a:lstStyle/>
          <a:p>
            <a:r>
              <a:rPr lang="en-US" sz="2800" dirty="0" smtClean="0"/>
              <a:t>Teens with ADHD may also be fidgety and have a difficult time sitting still in class.</a:t>
            </a:r>
          </a:p>
          <a:p>
            <a:r>
              <a:rPr lang="en-US" sz="2800" dirty="0" smtClean="0"/>
              <a:t>Often, teens with ADHD are so busy focusing on other things they forget about the task at hand. This can be seen especially with homework and athletic skills and in relationships with peers. </a:t>
            </a:r>
          </a:p>
          <a:p>
            <a:r>
              <a:rPr lang="en-US" sz="2800" dirty="0" smtClean="0"/>
              <a:t>This lack of attention to what they're doing often leads to poor performance on tests and being rejected from sports teams, extracurricular activities, and peer groups.</a:t>
            </a:r>
          </a:p>
          <a:p>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38113"/>
            <a:ext cx="8915400" cy="1447800"/>
          </a:xfrm>
        </p:spPr>
        <p:txBody>
          <a:bodyPr/>
          <a:lstStyle/>
          <a:p>
            <a:r>
              <a:rPr lang="en-US" b="1" dirty="0" smtClean="0"/>
              <a:t>Attention Deficit Hyperactivity Disorder: </a:t>
            </a:r>
            <a:br>
              <a:rPr lang="en-US" b="1" dirty="0" smtClean="0"/>
            </a:br>
            <a:r>
              <a:rPr lang="en-US" b="1" dirty="0" smtClean="0"/>
              <a:t>In Teens</a:t>
            </a:r>
            <a:endParaRPr lang="en-US" dirty="0"/>
          </a:p>
        </p:txBody>
      </p:sp>
      <p:sp>
        <p:nvSpPr>
          <p:cNvPr id="3" name="Content Placeholder 2"/>
          <p:cNvSpPr>
            <a:spLocks noGrp="1"/>
          </p:cNvSpPr>
          <p:nvPr>
            <p:ph idx="1"/>
          </p:nvPr>
        </p:nvSpPr>
        <p:spPr/>
        <p:txBody>
          <a:bodyPr/>
          <a:lstStyle/>
          <a:p>
            <a:r>
              <a:rPr lang="en-US" sz="2800" dirty="0" smtClean="0"/>
              <a:t>Teens with ADHD are more likely to be heavy drinkers than teens without ADHD. </a:t>
            </a:r>
          </a:p>
          <a:p>
            <a:endParaRPr lang="en-US" sz="2800" dirty="0" smtClean="0"/>
          </a:p>
          <a:p>
            <a:r>
              <a:rPr lang="en-US" sz="2800" dirty="0" smtClean="0"/>
              <a:t>In clinical studies, researchers confirmed that teens with ADHD were twice as likely to have abused alcohol within the past 6 months.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38113"/>
            <a:ext cx="8915400" cy="1447800"/>
          </a:xfrm>
        </p:spPr>
        <p:txBody>
          <a:bodyPr/>
          <a:lstStyle/>
          <a:p>
            <a:r>
              <a:rPr lang="en-US" b="1" dirty="0" smtClean="0"/>
              <a:t>Attention Deficit Hyperactivity Disorder: </a:t>
            </a:r>
            <a:br>
              <a:rPr lang="en-US" b="1" dirty="0" smtClean="0"/>
            </a:br>
            <a:r>
              <a:rPr lang="en-US" b="1" dirty="0" smtClean="0"/>
              <a:t>In Teens</a:t>
            </a:r>
            <a:endParaRPr lang="en-US" dirty="0"/>
          </a:p>
        </p:txBody>
      </p:sp>
      <p:sp>
        <p:nvSpPr>
          <p:cNvPr id="3" name="Content Placeholder 2"/>
          <p:cNvSpPr>
            <a:spLocks noGrp="1"/>
          </p:cNvSpPr>
          <p:nvPr>
            <p:ph idx="1"/>
          </p:nvPr>
        </p:nvSpPr>
        <p:spPr/>
        <p:txBody>
          <a:bodyPr/>
          <a:lstStyle/>
          <a:p>
            <a:r>
              <a:rPr lang="en-US" sz="2800" dirty="0" smtClean="0"/>
              <a:t>They also found that teens with ADHD were likely to abuse drugs and three times more likely to abuse drugs other than marijuana.</a:t>
            </a:r>
          </a:p>
          <a:p>
            <a:r>
              <a:rPr lang="en-US" sz="2800" dirty="0" smtClean="0"/>
              <a:t>Getting proper treatment for ADHD in teens may cut the risk of later alcohol and drug abuse.</a:t>
            </a:r>
            <a:endParaRPr lang="en-US"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38113"/>
            <a:ext cx="8915400" cy="1447800"/>
          </a:xfrm>
        </p:spPr>
        <p:txBody>
          <a:bodyPr/>
          <a:lstStyle/>
          <a:p>
            <a:r>
              <a:rPr lang="en-US" b="1" dirty="0" smtClean="0"/>
              <a:t>Attention Deficit Hyperactivity Disorder: </a:t>
            </a:r>
            <a:br>
              <a:rPr lang="en-US" b="1" dirty="0" smtClean="0"/>
            </a:br>
            <a:r>
              <a:rPr lang="en-US" b="1" dirty="0" smtClean="0"/>
              <a:t>In Adults</a:t>
            </a:r>
            <a:endParaRPr lang="en-US" dirty="0"/>
          </a:p>
        </p:txBody>
      </p:sp>
      <p:sp>
        <p:nvSpPr>
          <p:cNvPr id="3" name="Content Placeholder 2"/>
          <p:cNvSpPr>
            <a:spLocks noGrp="1"/>
          </p:cNvSpPr>
          <p:nvPr>
            <p:ph idx="1"/>
          </p:nvPr>
        </p:nvSpPr>
        <p:spPr/>
        <p:txBody>
          <a:bodyPr/>
          <a:lstStyle/>
          <a:p>
            <a:r>
              <a:rPr lang="en-US" sz="2800" dirty="0" smtClean="0"/>
              <a:t>It is now known that these symptoms continue into adulthood for about 70% of children with ADHD. </a:t>
            </a:r>
          </a:p>
          <a:p>
            <a:endParaRPr lang="en-US" sz="2800" dirty="0" smtClean="0"/>
          </a:p>
          <a:p>
            <a:r>
              <a:rPr lang="en-US" sz="2800" dirty="0" smtClean="0"/>
              <a:t>That translates into 4% of the US adult population, or 8 million adults. </a:t>
            </a:r>
          </a:p>
          <a:p>
            <a:endParaRPr lang="en-US" sz="2800" dirty="0" smtClean="0"/>
          </a:p>
          <a:p>
            <a:r>
              <a:rPr lang="en-US" sz="2800" dirty="0" smtClean="0"/>
              <a:t>However, few adults are identified or treated for adult ADHD.  </a:t>
            </a:r>
            <a:endParaRPr 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38113"/>
            <a:ext cx="8915400" cy="1447800"/>
          </a:xfrm>
        </p:spPr>
        <p:txBody>
          <a:bodyPr/>
          <a:lstStyle/>
          <a:p>
            <a:r>
              <a:rPr lang="en-US" b="1" dirty="0" smtClean="0"/>
              <a:t>Attention Deficit Hyperactivity Disorder: </a:t>
            </a:r>
            <a:br>
              <a:rPr lang="en-US" b="1" dirty="0" smtClean="0"/>
            </a:br>
            <a:r>
              <a:rPr lang="en-US" b="1" dirty="0" smtClean="0"/>
              <a:t>In Adults</a:t>
            </a:r>
            <a:endParaRPr lang="en-US" dirty="0"/>
          </a:p>
        </p:txBody>
      </p:sp>
      <p:sp>
        <p:nvSpPr>
          <p:cNvPr id="3" name="Content Placeholder 2"/>
          <p:cNvSpPr>
            <a:spLocks noGrp="1"/>
          </p:cNvSpPr>
          <p:nvPr>
            <p:ph idx="1"/>
          </p:nvPr>
        </p:nvSpPr>
        <p:spPr/>
        <p:txBody>
          <a:bodyPr/>
          <a:lstStyle/>
          <a:p>
            <a:r>
              <a:rPr lang="en-US" sz="2800" dirty="0" smtClean="0"/>
              <a:t>Adults with ADHD may have difficulty following directions, remembering information, concentrating, organizing tasks or completing work within time limits. </a:t>
            </a:r>
          </a:p>
          <a:p>
            <a:endParaRPr lang="en-US" sz="2800" dirty="0"/>
          </a:p>
          <a:p>
            <a:r>
              <a:rPr lang="en-US" sz="2800" dirty="0" smtClean="0"/>
              <a:t>If these difficulties are not managed appropriately, they can cause associated behavioral, emotional, social, vocational and academic problems. </a:t>
            </a:r>
            <a:endParaRPr 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38113"/>
            <a:ext cx="8915400" cy="1447800"/>
          </a:xfrm>
        </p:spPr>
        <p:txBody>
          <a:bodyPr/>
          <a:lstStyle/>
          <a:p>
            <a:r>
              <a:rPr lang="en-US" b="1" dirty="0" smtClean="0"/>
              <a:t>Attention Deficit Hyperactivity Disorder: </a:t>
            </a:r>
            <a:br>
              <a:rPr lang="en-US" b="1" dirty="0" smtClean="0"/>
            </a:br>
            <a:r>
              <a:rPr lang="en-US" b="1" dirty="0" smtClean="0"/>
              <a:t>In Adults</a:t>
            </a:r>
            <a:endParaRPr lang="en-US" dirty="0"/>
          </a:p>
        </p:txBody>
      </p:sp>
      <p:sp>
        <p:nvSpPr>
          <p:cNvPr id="3" name="Content Placeholder 2"/>
          <p:cNvSpPr>
            <a:spLocks noGrp="1"/>
          </p:cNvSpPr>
          <p:nvPr>
            <p:ph idx="1"/>
          </p:nvPr>
        </p:nvSpPr>
        <p:spPr/>
        <p:txBody>
          <a:bodyPr/>
          <a:lstStyle/>
          <a:p>
            <a:r>
              <a:rPr lang="en-US" sz="2600" dirty="0" smtClean="0"/>
              <a:t>The following behaviors and problems may stem directly from ADHD or may be the result of related adjustment difficulties:</a:t>
            </a:r>
          </a:p>
          <a:p>
            <a:pPr lvl="1"/>
            <a:r>
              <a:rPr lang="en-US" sz="2600" dirty="0" smtClean="0"/>
              <a:t>Chronic lateness and forgetfulness.</a:t>
            </a:r>
          </a:p>
          <a:p>
            <a:pPr lvl="1"/>
            <a:r>
              <a:rPr lang="en-US" sz="2600" dirty="0" smtClean="0"/>
              <a:t>Anxiety.</a:t>
            </a:r>
          </a:p>
          <a:p>
            <a:pPr lvl="1"/>
            <a:r>
              <a:rPr lang="en-US" sz="2600" dirty="0" smtClean="0"/>
              <a:t>Low self-esteem.</a:t>
            </a:r>
          </a:p>
          <a:p>
            <a:pPr lvl="1"/>
            <a:r>
              <a:rPr lang="en-US" sz="2600" dirty="0" smtClean="0"/>
              <a:t>Employment problems.</a:t>
            </a:r>
          </a:p>
          <a:p>
            <a:pPr lvl="1"/>
            <a:r>
              <a:rPr lang="en-US" sz="2600" dirty="0" smtClean="0"/>
              <a:t>Difficulty controlling anger.</a:t>
            </a:r>
          </a:p>
          <a:p>
            <a:pPr lvl="1"/>
            <a:r>
              <a:rPr lang="en-US" sz="2600" dirty="0" smtClean="0"/>
              <a:t>Impulsiveness.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38113"/>
            <a:ext cx="8915400" cy="1447800"/>
          </a:xfrm>
        </p:spPr>
        <p:txBody>
          <a:bodyPr/>
          <a:lstStyle/>
          <a:p>
            <a:r>
              <a:rPr lang="en-US" b="1" dirty="0" smtClean="0"/>
              <a:t>Attention Deficit Hyperactivity Disorder: </a:t>
            </a:r>
            <a:br>
              <a:rPr lang="en-US" b="1" dirty="0" smtClean="0"/>
            </a:br>
            <a:r>
              <a:rPr lang="en-US" b="1" dirty="0" smtClean="0"/>
              <a:t>In Adults</a:t>
            </a:r>
            <a:endParaRPr lang="en-US" dirty="0"/>
          </a:p>
        </p:txBody>
      </p:sp>
      <p:sp>
        <p:nvSpPr>
          <p:cNvPr id="3" name="Content Placeholder 2"/>
          <p:cNvSpPr>
            <a:spLocks noGrp="1"/>
          </p:cNvSpPr>
          <p:nvPr>
            <p:ph idx="1"/>
          </p:nvPr>
        </p:nvSpPr>
        <p:spPr/>
        <p:txBody>
          <a:bodyPr/>
          <a:lstStyle/>
          <a:p>
            <a:pPr lvl="1"/>
            <a:r>
              <a:rPr lang="en-US" sz="2600" dirty="0" smtClean="0"/>
              <a:t>Substance abuse or addiction.</a:t>
            </a:r>
          </a:p>
          <a:p>
            <a:pPr lvl="1"/>
            <a:r>
              <a:rPr lang="en-US" sz="2600" dirty="0" smtClean="0"/>
              <a:t>Poor organization skills.</a:t>
            </a:r>
          </a:p>
          <a:p>
            <a:pPr lvl="1"/>
            <a:r>
              <a:rPr lang="en-US" sz="2600" dirty="0" smtClean="0"/>
              <a:t>Procrastination.</a:t>
            </a:r>
          </a:p>
          <a:p>
            <a:pPr lvl="1"/>
            <a:r>
              <a:rPr lang="en-US" sz="2600" dirty="0" smtClean="0"/>
              <a:t>Low frustration tolerance.</a:t>
            </a:r>
          </a:p>
          <a:p>
            <a:pPr lvl="1"/>
            <a:r>
              <a:rPr lang="en-US" sz="2600" dirty="0" smtClean="0"/>
              <a:t>Chronic boredom.</a:t>
            </a:r>
          </a:p>
          <a:p>
            <a:pPr lvl="1"/>
            <a:r>
              <a:rPr lang="en-US" sz="2600" dirty="0" smtClean="0"/>
              <a:t>Difficulty concentrating when reading.</a:t>
            </a:r>
          </a:p>
          <a:p>
            <a:pPr lvl="1"/>
            <a:r>
              <a:rPr lang="en-US" sz="2600" dirty="0" smtClean="0"/>
              <a:t>Mood swings.</a:t>
            </a:r>
          </a:p>
          <a:p>
            <a:pPr lvl="1"/>
            <a:r>
              <a:rPr lang="en-US" sz="2600" dirty="0" smtClean="0"/>
              <a:t>Depression.</a:t>
            </a:r>
          </a:p>
          <a:p>
            <a:pPr lvl="1"/>
            <a:r>
              <a:rPr lang="en-US" sz="2600" dirty="0" smtClean="0"/>
              <a:t>Relationship problems</a:t>
            </a:r>
            <a:r>
              <a:rPr lang="en-US" dirty="0" smtClean="0"/>
              <a:t>.</a:t>
            </a:r>
          </a:p>
          <a:p>
            <a:endParaRPr lang="en-US"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38113"/>
            <a:ext cx="8915400" cy="1447800"/>
          </a:xfrm>
        </p:spPr>
        <p:txBody>
          <a:bodyPr/>
          <a:lstStyle/>
          <a:p>
            <a:r>
              <a:rPr lang="en-US" b="1" dirty="0" smtClean="0"/>
              <a:t>Attention Deficit Hyperactivity Disorder: </a:t>
            </a:r>
            <a:br>
              <a:rPr lang="en-US" b="1" dirty="0" smtClean="0"/>
            </a:br>
            <a:r>
              <a:rPr lang="en-US" b="1" dirty="0" smtClean="0"/>
              <a:t>In Adults</a:t>
            </a:r>
            <a:endParaRPr lang="en-US" dirty="0"/>
          </a:p>
        </p:txBody>
      </p:sp>
      <p:sp>
        <p:nvSpPr>
          <p:cNvPr id="3" name="Content Placeholder 2"/>
          <p:cNvSpPr>
            <a:spLocks noGrp="1"/>
          </p:cNvSpPr>
          <p:nvPr>
            <p:ph idx="1"/>
          </p:nvPr>
        </p:nvSpPr>
        <p:spPr/>
        <p:txBody>
          <a:bodyPr/>
          <a:lstStyle/>
          <a:p>
            <a:r>
              <a:rPr lang="en-US" sz="2800" dirty="0" smtClean="0"/>
              <a:t>These behaviors may be mild to severe and can vary with the situation or be present all of the time. </a:t>
            </a:r>
          </a:p>
          <a:p>
            <a:r>
              <a:rPr lang="en-US" sz="2800" dirty="0" smtClean="0"/>
              <a:t>Some adults with ADHD may be able to concentrate if they are interested in or excited about what they are doing. Others may have difficulty focusing under any circumstances. </a:t>
            </a:r>
          </a:p>
          <a:p>
            <a:r>
              <a:rPr lang="en-US" sz="2800" dirty="0" smtClean="0"/>
              <a:t>Some adults look for stimulation, but others avoid it. </a:t>
            </a:r>
            <a:endParaRPr lang="en-US" sz="2600"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38113"/>
            <a:ext cx="8915400" cy="1447800"/>
          </a:xfrm>
        </p:spPr>
        <p:txBody>
          <a:bodyPr/>
          <a:lstStyle/>
          <a:p>
            <a:r>
              <a:rPr lang="en-US" b="1" dirty="0" smtClean="0"/>
              <a:t>Attention Deficit Hyperactivity Disorder: </a:t>
            </a:r>
            <a:br>
              <a:rPr lang="en-US" b="1" dirty="0" smtClean="0"/>
            </a:br>
            <a:r>
              <a:rPr lang="en-US" b="1" dirty="0" smtClean="0"/>
              <a:t>Interesting Facts</a:t>
            </a:r>
            <a:endParaRPr lang="en-US" dirty="0"/>
          </a:p>
        </p:txBody>
      </p:sp>
      <p:sp>
        <p:nvSpPr>
          <p:cNvPr id="3" name="Content Placeholder 2"/>
          <p:cNvSpPr>
            <a:spLocks noGrp="1"/>
          </p:cNvSpPr>
          <p:nvPr>
            <p:ph idx="1"/>
          </p:nvPr>
        </p:nvSpPr>
        <p:spPr/>
        <p:txBody>
          <a:bodyPr/>
          <a:lstStyle/>
          <a:p>
            <a:r>
              <a:rPr lang="en-US" sz="2600" dirty="0" smtClean="0"/>
              <a:t>Adults with ADHD are more likely to:</a:t>
            </a:r>
          </a:p>
          <a:p>
            <a:pPr lvl="1"/>
            <a:r>
              <a:rPr lang="en-US" sz="2600" dirty="0" smtClean="0"/>
              <a:t>Change employers frequently and perform poorly.</a:t>
            </a:r>
          </a:p>
          <a:p>
            <a:pPr lvl="1"/>
            <a:r>
              <a:rPr lang="en-US" sz="2600" dirty="0" smtClean="0"/>
              <a:t>Have had fewer occupational achievements</a:t>
            </a:r>
          </a:p>
          <a:p>
            <a:pPr lvl="1"/>
            <a:r>
              <a:rPr lang="en-US" sz="2600" dirty="0" smtClean="0"/>
              <a:t>Have a lower socioeconomic status.</a:t>
            </a:r>
          </a:p>
          <a:p>
            <a:pPr lvl="1"/>
            <a:r>
              <a:rPr lang="en-US" sz="2600" dirty="0" smtClean="0"/>
              <a:t>Have driving violations such as: be cited for speeding; have their licenses suspended; be involved in more crashes; rate themselves and others as using poorer driving habits.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38113"/>
            <a:ext cx="8915400" cy="1447800"/>
          </a:xfrm>
        </p:spPr>
        <p:txBody>
          <a:bodyPr/>
          <a:lstStyle/>
          <a:p>
            <a:r>
              <a:rPr lang="en-US" b="1" dirty="0" smtClean="0"/>
              <a:t>Attention Deficit Hyperactivity Disorder: </a:t>
            </a:r>
            <a:br>
              <a:rPr lang="en-US" b="1" dirty="0" smtClean="0"/>
            </a:br>
            <a:r>
              <a:rPr lang="en-US" b="1" dirty="0" smtClean="0"/>
              <a:t>Interesting Facts</a:t>
            </a:r>
            <a:endParaRPr lang="en-US" dirty="0"/>
          </a:p>
        </p:txBody>
      </p:sp>
      <p:sp>
        <p:nvSpPr>
          <p:cNvPr id="3" name="Content Placeholder 2"/>
          <p:cNvSpPr>
            <a:spLocks noGrp="1"/>
          </p:cNvSpPr>
          <p:nvPr>
            <p:ph idx="1"/>
          </p:nvPr>
        </p:nvSpPr>
        <p:spPr/>
        <p:txBody>
          <a:bodyPr/>
          <a:lstStyle/>
          <a:p>
            <a:r>
              <a:rPr lang="en-US" sz="2600" dirty="0" smtClean="0"/>
              <a:t>Adults with ADHD are more likely to:</a:t>
            </a:r>
          </a:p>
          <a:p>
            <a:pPr lvl="1"/>
            <a:r>
              <a:rPr lang="en-US" sz="2400" dirty="0" smtClean="0"/>
              <a:t>Use illegal substances more frequently.</a:t>
            </a:r>
          </a:p>
          <a:p>
            <a:pPr lvl="1"/>
            <a:r>
              <a:rPr lang="en-US" sz="2400" dirty="0" smtClean="0"/>
              <a:t>Smoke cigarettes.</a:t>
            </a:r>
          </a:p>
          <a:p>
            <a:pPr lvl="1"/>
            <a:r>
              <a:rPr lang="en-US" sz="2400" dirty="0" smtClean="0"/>
              <a:t>Self-report psychological maladjustment more often</a:t>
            </a:r>
          </a:p>
          <a:p>
            <a:pPr lvl="1"/>
            <a:r>
              <a:rPr lang="en-US" sz="2400" dirty="0" smtClean="0"/>
              <a:t>Have more marital problems and multiple marriages.</a:t>
            </a:r>
          </a:p>
          <a:p>
            <a:pPr lvl="1"/>
            <a:r>
              <a:rPr lang="en-US" sz="2400" dirty="0" smtClean="0"/>
              <a:t>Have higher incidence of separation and divorce.</a:t>
            </a:r>
          </a:p>
          <a:p>
            <a:pPr lvl="1">
              <a:buNone/>
            </a:pPr>
            <a:endParaRPr lang="en-US" sz="2200" dirty="0" smtClean="0"/>
          </a:p>
          <a:p>
            <a:r>
              <a:rPr lang="en-US" sz="2800" dirty="0" smtClean="0"/>
              <a:t>Much of this functional impairment diminishes with remission of the disorder and can be mitigated by appropriate treatment.</a:t>
            </a:r>
            <a:endParaRPr lang="en-US" dirty="0" smtClean="0"/>
          </a:p>
          <a:p>
            <a:pPr lvl="1"/>
            <a:endParaRPr lang="en-US" dirty="0" smtClean="0"/>
          </a:p>
          <a:p>
            <a:pPr>
              <a:buNone/>
            </a:pPr>
            <a:endParaRPr lang="en-US" sz="26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8113"/>
            <a:ext cx="9144000" cy="1447800"/>
          </a:xfrm>
        </p:spPr>
        <p:txBody>
          <a:bodyPr/>
          <a:lstStyle/>
          <a:p>
            <a:r>
              <a:rPr lang="en-US" b="1" dirty="0" smtClean="0"/>
              <a:t>Attention Deficit Hyperactivity Disorder</a:t>
            </a:r>
            <a:endParaRPr lang="en-US" dirty="0"/>
          </a:p>
        </p:txBody>
      </p:sp>
      <p:sp>
        <p:nvSpPr>
          <p:cNvPr id="3" name="Content Placeholder 2"/>
          <p:cNvSpPr>
            <a:spLocks noGrp="1"/>
          </p:cNvSpPr>
          <p:nvPr>
            <p:ph idx="1"/>
          </p:nvPr>
        </p:nvSpPr>
        <p:spPr/>
        <p:txBody>
          <a:bodyPr/>
          <a:lstStyle/>
          <a:p>
            <a:r>
              <a:rPr lang="en-US" dirty="0" smtClean="0"/>
              <a:t>Behavioral disorder emerges before the age of seven</a:t>
            </a:r>
          </a:p>
          <a:p>
            <a:r>
              <a:rPr lang="en-US" dirty="0"/>
              <a:t>S</a:t>
            </a:r>
            <a:r>
              <a:rPr lang="en-US" dirty="0" smtClean="0"/>
              <a:t>ymptoms include inattentive, impulsive and hyperactive behaviors</a:t>
            </a:r>
          </a:p>
          <a:p>
            <a:r>
              <a:rPr lang="en-US" dirty="0" smtClean="0"/>
              <a:t>ADHD is not a reflection of a child's intelligence nor caused by poor parenting</a:t>
            </a:r>
          </a:p>
          <a:p>
            <a:r>
              <a:rPr lang="en-US" dirty="0" smtClean="0"/>
              <a:t>ADHD is more common in people who have a close relative with the condition</a:t>
            </a:r>
          </a:p>
          <a:p>
            <a:r>
              <a:rPr lang="en-US" dirty="0" smtClean="0"/>
              <a:t>Twice as many boys are diagnosed with ADHD as girls</a:t>
            </a:r>
          </a:p>
          <a:p>
            <a:endParaRPr lang="en-US"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Conditions </a:t>
            </a:r>
            <a:r>
              <a:rPr lang="en-US" dirty="0"/>
              <a:t>T</a:t>
            </a:r>
            <a:r>
              <a:rPr lang="en-US" dirty="0" smtClean="0"/>
              <a:t>hat </a:t>
            </a:r>
            <a:r>
              <a:rPr lang="en-US" dirty="0"/>
              <a:t>C</a:t>
            </a:r>
            <a:r>
              <a:rPr lang="en-US" dirty="0" smtClean="0"/>
              <a:t>oexist </a:t>
            </a:r>
            <a:r>
              <a:rPr lang="en-US" dirty="0"/>
              <a:t>W</a:t>
            </a:r>
            <a:r>
              <a:rPr lang="en-US" dirty="0" smtClean="0"/>
              <a:t>ith ADHD</a:t>
            </a:r>
            <a:endParaRPr lang="en-US" dirty="0"/>
          </a:p>
        </p:txBody>
      </p:sp>
      <p:graphicFrame>
        <p:nvGraphicFramePr>
          <p:cNvPr id="4" name="Table 3"/>
          <p:cNvGraphicFramePr>
            <a:graphicFrameLocks noGrp="1"/>
          </p:cNvGraphicFramePr>
          <p:nvPr/>
        </p:nvGraphicFramePr>
        <p:xfrm>
          <a:off x="304800" y="1828800"/>
          <a:ext cx="8610600" cy="4173220"/>
        </p:xfrm>
        <a:graphic>
          <a:graphicData uri="http://schemas.openxmlformats.org/drawingml/2006/table">
            <a:tbl>
              <a:tblPr>
                <a:tableStyleId>{08FB837D-C827-4EFA-A057-4D05807E0F7C}</a:tableStyleId>
              </a:tblPr>
              <a:tblGrid>
                <a:gridCol w="3838715"/>
                <a:gridCol w="1378545"/>
                <a:gridCol w="1802711"/>
                <a:gridCol w="1590629"/>
              </a:tblGrid>
              <a:tr h="317500">
                <a:tc>
                  <a:txBody>
                    <a:bodyPr/>
                    <a:lstStyle/>
                    <a:p>
                      <a:pPr marL="0" marR="0">
                        <a:lnSpc>
                          <a:spcPct val="115000"/>
                        </a:lnSpc>
                        <a:spcBef>
                          <a:spcPts val="0"/>
                        </a:spcBef>
                        <a:spcAft>
                          <a:spcPts val="0"/>
                        </a:spcAft>
                      </a:pPr>
                      <a:r>
                        <a:rPr lang="en-US" sz="1800" b="1" dirty="0"/>
                        <a:t>COMORBIDITY</a:t>
                      </a:r>
                      <a:endParaRPr lang="en-US" sz="1800" b="1"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b="1" dirty="0"/>
                        <a:t>CHILDREN</a:t>
                      </a:r>
                      <a:endParaRPr lang="en-US" sz="1800" b="1"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800" b="1" dirty="0" smtClean="0"/>
                        <a:t>ADOLESCENT</a:t>
                      </a:r>
                      <a:endParaRPr lang="en-US" sz="1800" b="1"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800" b="1" dirty="0" smtClean="0"/>
                        <a:t>ADULT</a:t>
                      </a:r>
                      <a:endParaRPr lang="en-US" sz="1800" b="1" dirty="0">
                        <a:latin typeface="Calibri"/>
                        <a:ea typeface="Calibri"/>
                        <a:cs typeface="Times New Roman"/>
                      </a:endParaRPr>
                    </a:p>
                  </a:txBody>
                  <a:tcPr marL="68580" marR="68580" marT="0" marB="0" anchor="ctr"/>
                </a:tc>
              </a:tr>
              <a:tr h="317500">
                <a:tc>
                  <a:txBody>
                    <a:bodyPr/>
                    <a:lstStyle/>
                    <a:p>
                      <a:pPr marL="0" marR="0">
                        <a:lnSpc>
                          <a:spcPct val="115000"/>
                        </a:lnSpc>
                        <a:spcBef>
                          <a:spcPts val="0"/>
                        </a:spcBef>
                        <a:spcAft>
                          <a:spcPts val="0"/>
                        </a:spcAft>
                      </a:pPr>
                      <a:r>
                        <a:rPr lang="en-US" sz="2000" dirty="0"/>
                        <a:t>Learning Disorders</a:t>
                      </a:r>
                      <a:endParaRPr lang="en-US" sz="20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000" dirty="0"/>
                        <a:t>X</a:t>
                      </a:r>
                      <a:endParaRPr lang="en-US" sz="20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000"/>
                        <a:t>X</a:t>
                      </a:r>
                      <a:endParaRPr lang="en-US" sz="200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endParaRPr lang="en-US" sz="2000">
                        <a:latin typeface="Calibri"/>
                        <a:ea typeface="Calibri"/>
                        <a:cs typeface="Times New Roman"/>
                      </a:endParaRPr>
                    </a:p>
                  </a:txBody>
                  <a:tcPr marL="68580" marR="68580" marT="0" marB="0" anchor="ctr"/>
                </a:tc>
              </a:tr>
              <a:tr h="317500">
                <a:tc>
                  <a:txBody>
                    <a:bodyPr/>
                    <a:lstStyle/>
                    <a:p>
                      <a:pPr marL="0" marR="0">
                        <a:lnSpc>
                          <a:spcPct val="115000"/>
                        </a:lnSpc>
                        <a:spcBef>
                          <a:spcPts val="0"/>
                        </a:spcBef>
                        <a:spcAft>
                          <a:spcPts val="0"/>
                        </a:spcAft>
                      </a:pPr>
                      <a:r>
                        <a:rPr lang="en-US" sz="2000"/>
                        <a:t>Anxiety &amp; Depression</a:t>
                      </a:r>
                      <a:endParaRPr lang="en-US" sz="20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000"/>
                        <a:t>X</a:t>
                      </a:r>
                      <a:endParaRPr lang="en-US" sz="200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000"/>
                        <a:t>X</a:t>
                      </a:r>
                      <a:endParaRPr lang="en-US" sz="200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000"/>
                        <a:t>X</a:t>
                      </a:r>
                      <a:endParaRPr lang="en-US" sz="2000">
                        <a:latin typeface="Calibri"/>
                        <a:ea typeface="Calibri"/>
                        <a:cs typeface="Times New Roman"/>
                      </a:endParaRPr>
                    </a:p>
                  </a:txBody>
                  <a:tcPr marL="68580" marR="68580" marT="0" marB="0" anchor="ctr"/>
                </a:tc>
              </a:tr>
              <a:tr h="317500">
                <a:tc>
                  <a:txBody>
                    <a:bodyPr/>
                    <a:lstStyle/>
                    <a:p>
                      <a:pPr marL="0" marR="0">
                        <a:lnSpc>
                          <a:spcPct val="115000"/>
                        </a:lnSpc>
                        <a:spcBef>
                          <a:spcPts val="0"/>
                        </a:spcBef>
                        <a:spcAft>
                          <a:spcPts val="0"/>
                        </a:spcAft>
                      </a:pPr>
                      <a:r>
                        <a:rPr lang="en-US" sz="2000"/>
                        <a:t>Bipolar Disorder</a:t>
                      </a:r>
                      <a:endParaRPr lang="en-US" sz="20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000"/>
                        <a:t>X</a:t>
                      </a:r>
                      <a:endParaRPr lang="en-US" sz="200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000"/>
                        <a:t>X</a:t>
                      </a:r>
                      <a:endParaRPr lang="en-US" sz="200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000"/>
                        <a:t>X</a:t>
                      </a:r>
                      <a:endParaRPr lang="en-US" sz="2000">
                        <a:latin typeface="Calibri"/>
                        <a:ea typeface="Calibri"/>
                        <a:cs typeface="Times New Roman"/>
                      </a:endParaRPr>
                    </a:p>
                  </a:txBody>
                  <a:tcPr marL="68580" marR="68580" marT="0" marB="0" anchor="ctr"/>
                </a:tc>
              </a:tr>
              <a:tr h="317500">
                <a:tc>
                  <a:txBody>
                    <a:bodyPr/>
                    <a:lstStyle/>
                    <a:p>
                      <a:pPr marL="0" marR="0">
                        <a:lnSpc>
                          <a:spcPct val="115000"/>
                        </a:lnSpc>
                        <a:spcBef>
                          <a:spcPts val="0"/>
                        </a:spcBef>
                        <a:spcAft>
                          <a:spcPts val="0"/>
                        </a:spcAft>
                      </a:pPr>
                      <a:r>
                        <a:rPr lang="en-US" sz="2000"/>
                        <a:t>Oppositional Defiance Disorder</a:t>
                      </a:r>
                      <a:endParaRPr lang="en-US" sz="20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000"/>
                        <a:t>X</a:t>
                      </a:r>
                      <a:endParaRPr lang="en-US" sz="200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000"/>
                        <a:t>X</a:t>
                      </a:r>
                      <a:endParaRPr lang="en-US" sz="200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endParaRPr lang="en-US" sz="2000">
                        <a:latin typeface="Calibri"/>
                        <a:ea typeface="Calibri"/>
                        <a:cs typeface="Times New Roman"/>
                      </a:endParaRPr>
                    </a:p>
                  </a:txBody>
                  <a:tcPr marL="68580" marR="68580" marT="0" marB="0" anchor="ctr"/>
                </a:tc>
              </a:tr>
              <a:tr h="317500">
                <a:tc>
                  <a:txBody>
                    <a:bodyPr/>
                    <a:lstStyle/>
                    <a:p>
                      <a:pPr marL="0" marR="0">
                        <a:lnSpc>
                          <a:spcPct val="115000"/>
                        </a:lnSpc>
                        <a:spcBef>
                          <a:spcPts val="0"/>
                        </a:spcBef>
                        <a:spcAft>
                          <a:spcPts val="0"/>
                        </a:spcAft>
                      </a:pPr>
                      <a:r>
                        <a:rPr lang="en-US" sz="2000"/>
                        <a:t>Conduct Disorder</a:t>
                      </a:r>
                      <a:endParaRPr lang="en-US" sz="20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000"/>
                        <a:t>X</a:t>
                      </a:r>
                      <a:endParaRPr lang="en-US" sz="200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000"/>
                        <a:t>X</a:t>
                      </a:r>
                      <a:endParaRPr lang="en-US" sz="200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endParaRPr lang="en-US" sz="2000">
                        <a:latin typeface="Calibri"/>
                        <a:ea typeface="Calibri"/>
                        <a:cs typeface="Times New Roman"/>
                      </a:endParaRPr>
                    </a:p>
                  </a:txBody>
                  <a:tcPr marL="68580" marR="68580" marT="0" marB="0" anchor="ctr"/>
                </a:tc>
              </a:tr>
              <a:tr h="317500">
                <a:tc>
                  <a:txBody>
                    <a:bodyPr/>
                    <a:lstStyle/>
                    <a:p>
                      <a:pPr marL="0" marR="0">
                        <a:lnSpc>
                          <a:spcPct val="115000"/>
                        </a:lnSpc>
                        <a:spcBef>
                          <a:spcPts val="0"/>
                        </a:spcBef>
                        <a:spcAft>
                          <a:spcPts val="0"/>
                        </a:spcAft>
                      </a:pPr>
                      <a:r>
                        <a:rPr lang="en-US" sz="2000"/>
                        <a:t>Tourette’s Syndrome</a:t>
                      </a:r>
                      <a:endParaRPr lang="en-US" sz="20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000"/>
                        <a:t>X</a:t>
                      </a:r>
                      <a:endParaRPr lang="en-US" sz="200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000"/>
                        <a:t>X</a:t>
                      </a:r>
                      <a:endParaRPr lang="en-US" sz="200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endParaRPr lang="en-US" sz="2000">
                        <a:latin typeface="Calibri"/>
                        <a:ea typeface="Calibri"/>
                        <a:cs typeface="Times New Roman"/>
                      </a:endParaRPr>
                    </a:p>
                  </a:txBody>
                  <a:tcPr marL="68580" marR="68580" marT="0" marB="0" anchor="ctr"/>
                </a:tc>
              </a:tr>
              <a:tr h="317500">
                <a:tc>
                  <a:txBody>
                    <a:bodyPr/>
                    <a:lstStyle/>
                    <a:p>
                      <a:pPr marL="0" marR="0">
                        <a:lnSpc>
                          <a:spcPct val="115000"/>
                        </a:lnSpc>
                        <a:spcBef>
                          <a:spcPts val="0"/>
                        </a:spcBef>
                        <a:spcAft>
                          <a:spcPts val="0"/>
                        </a:spcAft>
                      </a:pPr>
                      <a:r>
                        <a:rPr lang="en-US" sz="2000"/>
                        <a:t>Substance Abuse</a:t>
                      </a:r>
                      <a:endParaRPr lang="en-US" sz="20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200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000"/>
                        <a:t>X</a:t>
                      </a:r>
                      <a:endParaRPr lang="en-US" sz="200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000"/>
                        <a:t>X</a:t>
                      </a:r>
                      <a:endParaRPr lang="en-US" sz="2000">
                        <a:latin typeface="Calibri"/>
                        <a:ea typeface="Calibri"/>
                        <a:cs typeface="Times New Roman"/>
                      </a:endParaRPr>
                    </a:p>
                  </a:txBody>
                  <a:tcPr marL="68580" marR="68580" marT="0" marB="0" anchor="ctr"/>
                </a:tc>
              </a:tr>
              <a:tr h="317500">
                <a:tc>
                  <a:txBody>
                    <a:bodyPr/>
                    <a:lstStyle/>
                    <a:p>
                      <a:pPr marL="0" marR="0">
                        <a:lnSpc>
                          <a:spcPct val="115000"/>
                        </a:lnSpc>
                        <a:spcBef>
                          <a:spcPts val="0"/>
                        </a:spcBef>
                        <a:spcAft>
                          <a:spcPts val="0"/>
                        </a:spcAft>
                      </a:pPr>
                      <a:r>
                        <a:rPr lang="en-US" sz="2000"/>
                        <a:t>Obsessive Compulsive Disorder</a:t>
                      </a:r>
                      <a:endParaRPr lang="en-US" sz="20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200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000"/>
                        <a:t>X</a:t>
                      </a:r>
                      <a:endParaRPr lang="en-US" sz="200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000"/>
                        <a:t>X</a:t>
                      </a:r>
                      <a:endParaRPr lang="en-US" sz="2000">
                        <a:latin typeface="Calibri"/>
                        <a:ea typeface="Calibri"/>
                        <a:cs typeface="Times New Roman"/>
                      </a:endParaRPr>
                    </a:p>
                  </a:txBody>
                  <a:tcPr marL="68580" marR="68580" marT="0" marB="0" anchor="ctr"/>
                </a:tc>
              </a:tr>
              <a:tr h="317500">
                <a:tc>
                  <a:txBody>
                    <a:bodyPr/>
                    <a:lstStyle/>
                    <a:p>
                      <a:pPr marL="0" marR="0">
                        <a:lnSpc>
                          <a:spcPct val="115000"/>
                        </a:lnSpc>
                        <a:spcBef>
                          <a:spcPts val="0"/>
                        </a:spcBef>
                        <a:spcAft>
                          <a:spcPts val="0"/>
                        </a:spcAft>
                      </a:pPr>
                      <a:r>
                        <a:rPr lang="en-US" sz="2000"/>
                        <a:t>Intermittent Explosive Disorder</a:t>
                      </a:r>
                      <a:endParaRPr lang="en-US" sz="20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200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endParaRPr lang="en-US" sz="200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000"/>
                        <a:t>X</a:t>
                      </a:r>
                      <a:endParaRPr lang="en-US" sz="2000">
                        <a:latin typeface="Calibri"/>
                        <a:ea typeface="Calibri"/>
                        <a:cs typeface="Times New Roman"/>
                      </a:endParaRPr>
                    </a:p>
                  </a:txBody>
                  <a:tcPr marL="68580" marR="68580" marT="0" marB="0" anchor="ctr"/>
                </a:tc>
              </a:tr>
              <a:tr h="317500">
                <a:tc>
                  <a:txBody>
                    <a:bodyPr/>
                    <a:lstStyle/>
                    <a:p>
                      <a:pPr marL="0" marR="0">
                        <a:lnSpc>
                          <a:spcPct val="115000"/>
                        </a:lnSpc>
                        <a:spcBef>
                          <a:spcPts val="0"/>
                        </a:spcBef>
                        <a:spcAft>
                          <a:spcPts val="0"/>
                        </a:spcAft>
                      </a:pPr>
                      <a:r>
                        <a:rPr lang="en-US" sz="2000"/>
                        <a:t>Panic Disorder</a:t>
                      </a:r>
                      <a:endParaRPr lang="en-US" sz="20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200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endParaRPr lang="en-US" sz="200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000"/>
                        <a:t>X</a:t>
                      </a:r>
                      <a:endParaRPr lang="en-US" sz="2000">
                        <a:latin typeface="Calibri"/>
                        <a:ea typeface="Calibri"/>
                        <a:cs typeface="Times New Roman"/>
                      </a:endParaRPr>
                    </a:p>
                  </a:txBody>
                  <a:tcPr marL="68580" marR="68580" marT="0" marB="0" anchor="ctr"/>
                </a:tc>
              </a:tr>
              <a:tr h="317500">
                <a:tc>
                  <a:txBody>
                    <a:bodyPr/>
                    <a:lstStyle/>
                    <a:p>
                      <a:pPr marL="0" marR="0">
                        <a:lnSpc>
                          <a:spcPct val="115000"/>
                        </a:lnSpc>
                        <a:spcBef>
                          <a:spcPts val="0"/>
                        </a:spcBef>
                        <a:spcAft>
                          <a:spcPts val="0"/>
                        </a:spcAft>
                      </a:pPr>
                      <a:r>
                        <a:rPr lang="en-US" sz="2000"/>
                        <a:t>Specific Phobia</a:t>
                      </a:r>
                      <a:endParaRPr lang="en-US" sz="20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200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endParaRPr lang="en-US" sz="200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000" dirty="0"/>
                        <a:t>X</a:t>
                      </a:r>
                      <a:endParaRPr lang="en-US" sz="2000" dirty="0">
                        <a:latin typeface="Calibri"/>
                        <a:ea typeface="Calibri"/>
                        <a:cs typeface="Times New Roman"/>
                      </a:endParaRPr>
                    </a:p>
                  </a:txBody>
                  <a:tcPr marL="68580" marR="68580" marT="0" marB="0" anchor="ct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Attention Deficit Hyperactivity Disorder</a:t>
            </a:r>
            <a:endParaRPr lang="en-US" dirty="0"/>
          </a:p>
        </p:txBody>
      </p:sp>
      <p:sp>
        <p:nvSpPr>
          <p:cNvPr id="3" name="Subtitle 2"/>
          <p:cNvSpPr>
            <a:spLocks noGrp="1"/>
          </p:cNvSpPr>
          <p:nvPr>
            <p:ph type="subTitle" idx="1"/>
          </p:nvPr>
        </p:nvSpPr>
        <p:spPr/>
        <p:txBody>
          <a:bodyPr/>
          <a:lstStyle/>
          <a:p>
            <a:r>
              <a:rPr lang="en-US" sz="3600" dirty="0" smtClean="0"/>
              <a:t>The Medical Approach</a:t>
            </a:r>
            <a:endParaRPr lang="en-US" sz="3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Medication for ADHD</a:t>
            </a:r>
            <a:endParaRPr lang="en-US" dirty="0"/>
          </a:p>
        </p:txBody>
      </p:sp>
      <p:sp>
        <p:nvSpPr>
          <p:cNvPr id="3" name="Content Placeholder 2"/>
          <p:cNvSpPr>
            <a:spLocks noGrp="1"/>
          </p:cNvSpPr>
          <p:nvPr>
            <p:ph idx="1"/>
          </p:nvPr>
        </p:nvSpPr>
        <p:spPr>
          <a:xfrm>
            <a:off x="304800" y="1752600"/>
            <a:ext cx="5410200" cy="4419600"/>
          </a:xfrm>
        </p:spPr>
        <p:txBody>
          <a:bodyPr/>
          <a:lstStyle/>
          <a:p>
            <a:r>
              <a:rPr lang="en-US" sz="2800" dirty="0" smtClean="0"/>
              <a:t>A class of drugs called psycho-stimulants or stimulants have been used to effectively treat ADHD for years. </a:t>
            </a:r>
          </a:p>
          <a:p>
            <a:r>
              <a:rPr lang="en-US" sz="2800" dirty="0" smtClean="0"/>
              <a:t>They work by increasing the production of two neurotransmitters – dopamine and norepinephrine</a:t>
            </a:r>
          </a:p>
        </p:txBody>
      </p:sp>
      <p:pic>
        <p:nvPicPr>
          <p:cNvPr id="93186" name="Picture 2" descr="http://www.altered-states.net/barry/newsletter417/norepinephrine.gif"/>
          <p:cNvPicPr>
            <a:picLocks noChangeAspect="1" noChangeArrowheads="1"/>
          </p:cNvPicPr>
          <p:nvPr/>
        </p:nvPicPr>
        <p:blipFill>
          <a:blip r:embed="rId3" cstate="print"/>
          <a:srcRect/>
          <a:stretch>
            <a:fillRect/>
          </a:stretch>
        </p:blipFill>
        <p:spPr bwMode="auto">
          <a:xfrm>
            <a:off x="5867400" y="2743200"/>
            <a:ext cx="3048000" cy="2971800"/>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Medication for ADHD</a:t>
            </a:r>
            <a:endParaRPr lang="en-US" dirty="0"/>
          </a:p>
        </p:txBody>
      </p:sp>
      <p:sp>
        <p:nvSpPr>
          <p:cNvPr id="3" name="Content Placeholder 2"/>
          <p:cNvSpPr>
            <a:spLocks noGrp="1"/>
          </p:cNvSpPr>
          <p:nvPr>
            <p:ph idx="1"/>
          </p:nvPr>
        </p:nvSpPr>
        <p:spPr>
          <a:xfrm>
            <a:off x="304800" y="1752600"/>
            <a:ext cx="8839200" cy="4419600"/>
          </a:xfrm>
        </p:spPr>
        <p:txBody>
          <a:bodyPr/>
          <a:lstStyle/>
          <a:p>
            <a:r>
              <a:rPr lang="en-US" sz="2800" dirty="0" smtClean="0"/>
              <a:t>These medicines help users to focus their thoughts and ignore distractions. </a:t>
            </a:r>
          </a:p>
          <a:p>
            <a:r>
              <a:rPr lang="en-US" sz="2800" dirty="0" smtClean="0"/>
              <a:t>Stimulant medications are effective in 70% to 80% of patients.</a:t>
            </a:r>
          </a:p>
          <a:p>
            <a:r>
              <a:rPr lang="en-US" sz="2800" dirty="0" smtClean="0"/>
              <a:t>However there are short and long term effects related to these drugs</a:t>
            </a:r>
            <a:endParaRPr lang="en-US"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Medication for ADHD</a:t>
            </a:r>
            <a:endParaRPr lang="en-US" dirty="0"/>
          </a:p>
        </p:txBody>
      </p:sp>
      <p:sp>
        <p:nvSpPr>
          <p:cNvPr id="3" name="Content Placeholder 2"/>
          <p:cNvSpPr>
            <a:spLocks noGrp="1"/>
          </p:cNvSpPr>
          <p:nvPr>
            <p:ph idx="1"/>
          </p:nvPr>
        </p:nvSpPr>
        <p:spPr/>
        <p:txBody>
          <a:bodyPr/>
          <a:lstStyle/>
          <a:p>
            <a:r>
              <a:rPr lang="en-US" sz="2600" dirty="0" smtClean="0"/>
              <a:t>Stimulant drugs to treat ADHD include:</a:t>
            </a:r>
          </a:p>
          <a:p>
            <a:pPr lvl="1"/>
            <a:r>
              <a:rPr lang="en-US" sz="2600" dirty="0" err="1" smtClean="0"/>
              <a:t>Adderall</a:t>
            </a:r>
            <a:r>
              <a:rPr lang="en-US" sz="2600" dirty="0" smtClean="0"/>
              <a:t> and </a:t>
            </a:r>
            <a:r>
              <a:rPr lang="en-US" sz="2600" dirty="0" err="1" smtClean="0"/>
              <a:t>Adderall</a:t>
            </a:r>
            <a:r>
              <a:rPr lang="en-US" sz="2600" dirty="0" smtClean="0"/>
              <a:t> XR</a:t>
            </a:r>
          </a:p>
          <a:p>
            <a:pPr lvl="1"/>
            <a:r>
              <a:rPr lang="en-US" sz="2600" dirty="0" err="1" smtClean="0"/>
              <a:t>Concerta</a:t>
            </a:r>
            <a:endParaRPr lang="en-US" sz="2600" dirty="0" smtClean="0"/>
          </a:p>
          <a:p>
            <a:pPr lvl="1"/>
            <a:r>
              <a:rPr lang="en-US" sz="2600" dirty="0" smtClean="0"/>
              <a:t>Dexedrine</a:t>
            </a:r>
          </a:p>
          <a:p>
            <a:pPr lvl="1"/>
            <a:r>
              <a:rPr lang="en-US" sz="2600" dirty="0" err="1" smtClean="0"/>
              <a:t>Focalin</a:t>
            </a:r>
            <a:r>
              <a:rPr lang="en-US" sz="2600" dirty="0" smtClean="0"/>
              <a:t> and </a:t>
            </a:r>
            <a:r>
              <a:rPr lang="en-US" sz="2600" dirty="0" err="1" smtClean="0"/>
              <a:t>Focalin</a:t>
            </a:r>
            <a:r>
              <a:rPr lang="en-US" sz="2600" dirty="0" smtClean="0"/>
              <a:t> XR</a:t>
            </a:r>
          </a:p>
          <a:p>
            <a:pPr lvl="1"/>
            <a:r>
              <a:rPr lang="en-US" sz="2600" dirty="0" err="1" smtClean="0"/>
              <a:t>Metadate</a:t>
            </a:r>
            <a:r>
              <a:rPr lang="en-US" sz="2600" dirty="0" smtClean="0"/>
              <a:t> CD and </a:t>
            </a:r>
            <a:r>
              <a:rPr lang="en-US" sz="2600" dirty="0" err="1" smtClean="0"/>
              <a:t>Metadate</a:t>
            </a:r>
            <a:r>
              <a:rPr lang="en-US" sz="2600" dirty="0" smtClean="0"/>
              <a:t> ER</a:t>
            </a:r>
          </a:p>
          <a:p>
            <a:pPr lvl="1"/>
            <a:r>
              <a:rPr lang="en-US" sz="2600" dirty="0" err="1" smtClean="0"/>
              <a:t>Methylin</a:t>
            </a:r>
            <a:endParaRPr lang="en-US" sz="2600" dirty="0" smtClean="0"/>
          </a:p>
          <a:p>
            <a:pPr lvl="1"/>
            <a:r>
              <a:rPr lang="en-US" sz="2600" dirty="0" smtClean="0"/>
              <a:t>Ritalin, Ritalin LA</a:t>
            </a:r>
          </a:p>
          <a:p>
            <a:pPr lvl="1"/>
            <a:r>
              <a:rPr lang="en-US" sz="2600" dirty="0" err="1" smtClean="0"/>
              <a:t>Vyvanse</a:t>
            </a:r>
            <a:endParaRPr lang="en-US" sz="2600" dirty="0" smtClean="0"/>
          </a:p>
          <a:p>
            <a:pPr lvl="1"/>
            <a:r>
              <a:rPr lang="en-US" sz="2600" dirty="0" err="1" smtClean="0"/>
              <a:t>Desoxyn</a:t>
            </a:r>
            <a:endParaRPr lang="en-US" sz="2600" dirty="0" smtClean="0"/>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Side Effects of ADHD Drugs</a:t>
            </a:r>
            <a:endParaRPr lang="en-US" dirty="0"/>
          </a:p>
        </p:txBody>
      </p:sp>
      <p:sp>
        <p:nvSpPr>
          <p:cNvPr id="3" name="Content Placeholder 2"/>
          <p:cNvSpPr>
            <a:spLocks noGrp="1"/>
          </p:cNvSpPr>
          <p:nvPr>
            <p:ph idx="1"/>
          </p:nvPr>
        </p:nvSpPr>
        <p:spPr/>
        <p:txBody>
          <a:bodyPr/>
          <a:lstStyle/>
          <a:p>
            <a:r>
              <a:rPr lang="en-US" sz="2800" dirty="0" smtClean="0"/>
              <a:t>ADHD drugs sometimes have side effects</a:t>
            </a:r>
          </a:p>
          <a:p>
            <a:r>
              <a:rPr lang="en-US" sz="2800" dirty="0" smtClean="0"/>
              <a:t>The most common side effects of ADHD drugs include:</a:t>
            </a:r>
          </a:p>
          <a:p>
            <a:pPr lvl="1"/>
            <a:r>
              <a:rPr lang="en-US" sz="2800" dirty="0" smtClean="0"/>
              <a:t>Decreased appetite/weight loss</a:t>
            </a:r>
          </a:p>
          <a:p>
            <a:pPr lvl="1"/>
            <a:r>
              <a:rPr lang="en-US" sz="2800" dirty="0" smtClean="0"/>
              <a:t>Sleep problems</a:t>
            </a:r>
          </a:p>
          <a:p>
            <a:pPr lvl="1"/>
            <a:r>
              <a:rPr lang="en-US" sz="2800" dirty="0" smtClean="0"/>
              <a:t>Headaches</a:t>
            </a:r>
          </a:p>
          <a:p>
            <a:pPr lvl="1"/>
            <a:r>
              <a:rPr lang="en-US" sz="2800" dirty="0" smtClean="0"/>
              <a:t>Jitteriness</a:t>
            </a:r>
          </a:p>
          <a:p>
            <a:pPr lvl="1"/>
            <a:r>
              <a:rPr lang="en-US" sz="2800" dirty="0" smtClean="0"/>
              <a:t>Social withdrawal</a:t>
            </a:r>
          </a:p>
          <a:p>
            <a:pPr lvl="1"/>
            <a:r>
              <a:rPr lang="en-US" sz="2800" dirty="0" smtClean="0"/>
              <a:t>Stomach aches</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Side Effects of ADHD Drugs</a:t>
            </a:r>
            <a:endParaRPr lang="en-US" dirty="0"/>
          </a:p>
        </p:txBody>
      </p:sp>
      <p:sp>
        <p:nvSpPr>
          <p:cNvPr id="3" name="Content Placeholder 2"/>
          <p:cNvSpPr>
            <a:spLocks noGrp="1"/>
          </p:cNvSpPr>
          <p:nvPr>
            <p:ph idx="1"/>
          </p:nvPr>
        </p:nvSpPr>
        <p:spPr/>
        <p:txBody>
          <a:bodyPr/>
          <a:lstStyle/>
          <a:p>
            <a:r>
              <a:rPr lang="en-US" sz="2800" dirty="0" smtClean="0"/>
              <a:t>Rarely, medications for ADHD can cause more serious side effects. </a:t>
            </a:r>
          </a:p>
          <a:p>
            <a:r>
              <a:rPr lang="en-US" sz="2800" dirty="0" smtClean="0"/>
              <a:t>For instance, some stimulants are associated with an increased risk of cardiovascular problems and sudden death. </a:t>
            </a:r>
          </a:p>
          <a:p>
            <a:r>
              <a:rPr lang="en-US" sz="2800" dirty="0" smtClean="0"/>
              <a:t>They may also exacerbate psychiatric conditions like depression or anxiety.</a:t>
            </a:r>
            <a:endParaRPr lang="en-US"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Stimulant Safety Concerns</a:t>
            </a:r>
            <a:br>
              <a:rPr lang="en-US" dirty="0" smtClean="0"/>
            </a:br>
            <a:r>
              <a:rPr lang="en-US" dirty="0" smtClean="0"/>
              <a:t>Effect On The Developing Brain</a:t>
            </a:r>
            <a:endParaRPr lang="en-US" dirty="0"/>
          </a:p>
        </p:txBody>
      </p:sp>
      <p:sp>
        <p:nvSpPr>
          <p:cNvPr id="3" name="Content Placeholder 2"/>
          <p:cNvSpPr>
            <a:spLocks noGrp="1"/>
          </p:cNvSpPr>
          <p:nvPr>
            <p:ph idx="1"/>
          </p:nvPr>
        </p:nvSpPr>
        <p:spPr/>
        <p:txBody>
          <a:bodyPr/>
          <a:lstStyle/>
          <a:p>
            <a:r>
              <a:rPr lang="en-US" sz="2800" dirty="0" smtClean="0"/>
              <a:t>The long-term impact of ADD / ADHD medication on the youthful, developing brain is not yet known. </a:t>
            </a:r>
          </a:p>
          <a:p>
            <a:r>
              <a:rPr lang="en-US" sz="2800" dirty="0" smtClean="0"/>
              <a:t>Some researchers are concerned that the use of drugs such as Ritalin in children and teens might interfere with normal brain development.</a:t>
            </a:r>
            <a:endParaRPr lang="en-US"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Stimulant Safety Concerns</a:t>
            </a:r>
            <a:br>
              <a:rPr lang="en-US" dirty="0" smtClean="0"/>
            </a:br>
            <a:r>
              <a:rPr lang="en-US" dirty="0" smtClean="0"/>
              <a:t>Heart Related Problems</a:t>
            </a:r>
            <a:endParaRPr lang="en-US" dirty="0"/>
          </a:p>
        </p:txBody>
      </p:sp>
      <p:sp>
        <p:nvSpPr>
          <p:cNvPr id="3" name="Content Placeholder 2"/>
          <p:cNvSpPr>
            <a:spLocks noGrp="1"/>
          </p:cNvSpPr>
          <p:nvPr>
            <p:ph idx="1"/>
          </p:nvPr>
        </p:nvSpPr>
        <p:spPr/>
        <p:txBody>
          <a:bodyPr/>
          <a:lstStyle/>
          <a:p>
            <a:r>
              <a:rPr lang="en-US" sz="2800" dirty="0" smtClean="0"/>
              <a:t>ADHD stimulant medications have been found to cause sudden death in children and adults with heart conditions. </a:t>
            </a:r>
          </a:p>
          <a:p>
            <a:r>
              <a:rPr lang="en-US" sz="2800" dirty="0" smtClean="0"/>
              <a:t>The American Heart Association recommends that all individuals, including children, have a cardiac evaluation prior to starting a stimulant. </a:t>
            </a:r>
          </a:p>
          <a:p>
            <a:r>
              <a:rPr lang="en-US" sz="2800" dirty="0" smtClean="0"/>
              <a:t>An electrocardiogram is recommended if the person has a history of heart problems.</a:t>
            </a:r>
            <a:endParaRPr lang="en-US"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Stimulant Safety Concerns</a:t>
            </a:r>
            <a:br>
              <a:rPr lang="en-US" dirty="0" smtClean="0"/>
            </a:br>
            <a:r>
              <a:rPr lang="en-US" dirty="0" smtClean="0"/>
              <a:t>Psychiatric Problems</a:t>
            </a:r>
            <a:endParaRPr lang="en-US" dirty="0"/>
          </a:p>
        </p:txBody>
      </p:sp>
      <p:sp>
        <p:nvSpPr>
          <p:cNvPr id="3" name="Content Placeholder 2"/>
          <p:cNvSpPr>
            <a:spLocks noGrp="1"/>
          </p:cNvSpPr>
          <p:nvPr>
            <p:ph idx="1"/>
          </p:nvPr>
        </p:nvSpPr>
        <p:spPr/>
        <p:txBody>
          <a:bodyPr/>
          <a:lstStyle/>
          <a:p>
            <a:r>
              <a:rPr lang="en-US" sz="2800" dirty="0" smtClean="0"/>
              <a:t>Stimulants for ADD / ADHD can trigger or exacerbate symptoms of hostility, aggression, anxiety, depression, and paranoia. </a:t>
            </a:r>
          </a:p>
          <a:p>
            <a:r>
              <a:rPr lang="en-US" sz="2800" dirty="0" smtClean="0"/>
              <a:t>People with a personal or family history of suicide, depression, or bipolar disorder are at a particularly high risk, and should be carefully monitored when taking stimulants. </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Difference Between ADD and ADHD</a:t>
            </a:r>
            <a:endParaRPr lang="en-US" dirty="0"/>
          </a:p>
        </p:txBody>
      </p:sp>
      <p:sp>
        <p:nvSpPr>
          <p:cNvPr id="3" name="Content Placeholder 2"/>
          <p:cNvSpPr>
            <a:spLocks noGrp="1"/>
          </p:cNvSpPr>
          <p:nvPr>
            <p:ph idx="1"/>
          </p:nvPr>
        </p:nvSpPr>
        <p:spPr/>
        <p:txBody>
          <a:bodyPr/>
          <a:lstStyle/>
          <a:p>
            <a:r>
              <a:rPr lang="en-US" dirty="0" smtClean="0"/>
              <a:t>The current Diagnostic and Statistical Manual of Mental Disorders (DSM-IV-TR) outlines the diagnostic criteria for mental conditions.</a:t>
            </a:r>
          </a:p>
          <a:p>
            <a:endParaRPr lang="en-US" dirty="0"/>
          </a:p>
          <a:p>
            <a:r>
              <a:rPr lang="en-US" dirty="0" smtClean="0"/>
              <a:t>Although the terms ADD and ADHD are used interchangeably, ADHD is the official name used by the American Psychiatric Association, and it encompasses hyperactive, impulsive, and/or inattentive behaviors. </a:t>
            </a:r>
          </a:p>
          <a:p>
            <a:endParaRPr lang="en-US" dirty="0"/>
          </a:p>
          <a:p>
            <a:r>
              <a:rPr lang="en-US" dirty="0" smtClean="0"/>
              <a:t>ADD is the older term thus in some older literature you will find this term as a synonym for ADHD</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Stimulant Safety Concerns</a:t>
            </a:r>
            <a:br>
              <a:rPr lang="en-US" dirty="0" smtClean="0"/>
            </a:br>
            <a:r>
              <a:rPr lang="en-US" dirty="0" smtClean="0"/>
              <a:t>Potential for Abuse</a:t>
            </a:r>
            <a:endParaRPr lang="en-US" dirty="0"/>
          </a:p>
        </p:txBody>
      </p:sp>
      <p:sp>
        <p:nvSpPr>
          <p:cNvPr id="3" name="Content Placeholder 2"/>
          <p:cNvSpPr>
            <a:spLocks noGrp="1"/>
          </p:cNvSpPr>
          <p:nvPr>
            <p:ph idx="1"/>
          </p:nvPr>
        </p:nvSpPr>
        <p:spPr/>
        <p:txBody>
          <a:bodyPr/>
          <a:lstStyle/>
          <a:p>
            <a:r>
              <a:rPr lang="en-US" sz="2800" dirty="0" smtClean="0"/>
              <a:t>Stimulant abuse is a growing problem, particularly among teens and young adults. </a:t>
            </a:r>
          </a:p>
          <a:p>
            <a:r>
              <a:rPr lang="en-US" sz="2800" dirty="0" smtClean="0"/>
              <a:t>College students take them for a boost when cramming for exams or pulling all-nighters. </a:t>
            </a:r>
          </a:p>
          <a:p>
            <a:r>
              <a:rPr lang="en-US" sz="2800" dirty="0" smtClean="0"/>
              <a:t>Others abuse stimulant meds for their weight-loss properties. </a:t>
            </a:r>
          </a:p>
          <a:p>
            <a:r>
              <a:rPr lang="en-US" sz="2800" dirty="0" smtClean="0"/>
              <a:t>If your child is taking stimulants, make sure he or she isn’t sharing the pills or selling them. </a:t>
            </a:r>
            <a:endParaRPr lang="en-US"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Stimulant Contraindications</a:t>
            </a:r>
            <a:endParaRPr lang="en-US" dirty="0"/>
          </a:p>
        </p:txBody>
      </p:sp>
      <p:sp>
        <p:nvSpPr>
          <p:cNvPr id="3" name="Content Placeholder 2"/>
          <p:cNvSpPr>
            <a:spLocks noGrp="1"/>
          </p:cNvSpPr>
          <p:nvPr>
            <p:ph idx="1"/>
          </p:nvPr>
        </p:nvSpPr>
        <p:spPr/>
        <p:txBody>
          <a:bodyPr/>
          <a:lstStyle/>
          <a:p>
            <a:r>
              <a:rPr lang="en-US" sz="2800" dirty="0" smtClean="0"/>
              <a:t>ADD / ADHD stimulants are not recommended for those with:</a:t>
            </a:r>
          </a:p>
          <a:p>
            <a:pPr lvl="1"/>
            <a:r>
              <a:rPr lang="en-US" sz="2800" dirty="0" smtClean="0"/>
              <a:t>Any type of heart defect or diseases </a:t>
            </a:r>
          </a:p>
          <a:p>
            <a:pPr lvl="1"/>
            <a:r>
              <a:rPr lang="en-US" sz="2800" dirty="0" smtClean="0"/>
              <a:t>High blood pressure </a:t>
            </a:r>
          </a:p>
          <a:p>
            <a:pPr lvl="1"/>
            <a:r>
              <a:rPr lang="en-US" sz="2800" dirty="0" smtClean="0"/>
              <a:t>Hyperthyroidism </a:t>
            </a:r>
          </a:p>
          <a:p>
            <a:pPr lvl="1"/>
            <a:r>
              <a:rPr lang="en-US" sz="2800" dirty="0" smtClean="0"/>
              <a:t>Glaucoma </a:t>
            </a:r>
          </a:p>
          <a:p>
            <a:pPr lvl="1"/>
            <a:r>
              <a:rPr lang="en-US" sz="2800" dirty="0" smtClean="0"/>
              <a:t>High levels of anxiety </a:t>
            </a:r>
          </a:p>
          <a:p>
            <a:pPr lvl="1"/>
            <a:r>
              <a:rPr lang="en-US" sz="2800" dirty="0" smtClean="0"/>
              <a:t>A history of drug abuse </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Attention Deficit Hyperactivity Disorder</a:t>
            </a:r>
            <a:endParaRPr lang="en-US" dirty="0"/>
          </a:p>
        </p:txBody>
      </p:sp>
      <p:sp>
        <p:nvSpPr>
          <p:cNvPr id="3" name="Subtitle 2"/>
          <p:cNvSpPr>
            <a:spLocks noGrp="1"/>
          </p:cNvSpPr>
          <p:nvPr>
            <p:ph type="subTitle" idx="1"/>
          </p:nvPr>
        </p:nvSpPr>
        <p:spPr/>
        <p:txBody>
          <a:bodyPr/>
          <a:lstStyle/>
          <a:p>
            <a:r>
              <a:rPr lang="en-US" sz="3200" dirty="0" smtClean="0"/>
              <a:t>The Brain</a:t>
            </a:r>
            <a:endParaRPr lang="en-US" sz="32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ADHD AND BIOLOGICAL FACTORS</a:t>
            </a:r>
            <a:endParaRPr lang="en-US" dirty="0"/>
          </a:p>
        </p:txBody>
      </p:sp>
      <p:sp>
        <p:nvSpPr>
          <p:cNvPr id="3" name="Content Placeholder 2"/>
          <p:cNvSpPr>
            <a:spLocks noGrp="1"/>
          </p:cNvSpPr>
          <p:nvPr>
            <p:ph idx="1"/>
          </p:nvPr>
        </p:nvSpPr>
        <p:spPr/>
        <p:txBody>
          <a:bodyPr/>
          <a:lstStyle/>
          <a:p>
            <a:r>
              <a:rPr lang="en-US" sz="2800" dirty="0" smtClean="0"/>
              <a:t>First identified in 1902</a:t>
            </a:r>
          </a:p>
          <a:p>
            <a:r>
              <a:rPr lang="en-US" sz="2800" dirty="0" smtClean="0"/>
              <a:t>Initially classified as serious brain damage</a:t>
            </a:r>
          </a:p>
          <a:p>
            <a:r>
              <a:rPr lang="en-US" sz="2800" dirty="0" smtClean="0"/>
              <a:t>Precise causes still unknown</a:t>
            </a:r>
          </a:p>
          <a:p>
            <a:r>
              <a:rPr lang="en-US" sz="2800" dirty="0" smtClean="0"/>
              <a:t>New research proves that ADD/ADHD is closely tied to:</a:t>
            </a:r>
          </a:p>
          <a:p>
            <a:pPr lvl="1"/>
            <a:r>
              <a:rPr lang="en-US" sz="2800" dirty="0" smtClean="0"/>
              <a:t>Brain size</a:t>
            </a:r>
          </a:p>
          <a:p>
            <a:pPr lvl="1"/>
            <a:r>
              <a:rPr lang="en-US" sz="2800" dirty="0" smtClean="0"/>
              <a:t>Brain density</a:t>
            </a:r>
          </a:p>
          <a:p>
            <a:pPr lvl="1"/>
            <a:r>
              <a:rPr lang="en-US" sz="2800" dirty="0" smtClean="0"/>
              <a:t>The way brainwaves are produced</a:t>
            </a:r>
            <a:endParaRPr lang="en-US" sz="28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PREFRONTAL CORTEX</a:t>
            </a:r>
            <a:endParaRPr lang="en-US" dirty="0"/>
          </a:p>
        </p:txBody>
      </p:sp>
      <p:sp>
        <p:nvSpPr>
          <p:cNvPr id="6" name="Content Placeholder 5"/>
          <p:cNvSpPr>
            <a:spLocks noGrp="1"/>
          </p:cNvSpPr>
          <p:nvPr>
            <p:ph idx="1"/>
          </p:nvPr>
        </p:nvSpPr>
        <p:spPr>
          <a:xfrm>
            <a:off x="3352800" y="1752600"/>
            <a:ext cx="5562600" cy="4419600"/>
          </a:xfrm>
        </p:spPr>
        <p:txBody>
          <a:bodyPr/>
          <a:lstStyle/>
          <a:p>
            <a:r>
              <a:rPr lang="en-US" sz="2800" dirty="0" smtClean="0"/>
              <a:t>Smaller Prefrontal Cortex</a:t>
            </a:r>
          </a:p>
          <a:p>
            <a:r>
              <a:rPr lang="en-US" sz="2800" dirty="0" smtClean="0"/>
              <a:t>Key functions include impulse control, socialization, reason and judgment</a:t>
            </a:r>
          </a:p>
          <a:p>
            <a:r>
              <a:rPr lang="en-US" sz="2800" dirty="0" smtClean="0"/>
              <a:t>ADHD children are more prone to drifting off, making sudden outbursts or using poor judgment</a:t>
            </a:r>
            <a:endParaRPr lang="en-US" sz="2800" dirty="0"/>
          </a:p>
        </p:txBody>
      </p:sp>
      <p:pic>
        <p:nvPicPr>
          <p:cNvPr id="2050" name="Picture 2" descr="http://www.nativevillage.org/Archives/2009%20Archives/Feb%201%202009%20News/2-1-09-I194%20v2/prefrnt_crtx.jpg"/>
          <p:cNvPicPr>
            <a:picLocks noChangeAspect="1" noChangeArrowheads="1"/>
          </p:cNvPicPr>
          <p:nvPr/>
        </p:nvPicPr>
        <p:blipFill>
          <a:blip r:embed="rId3" cstate="print"/>
          <a:srcRect/>
          <a:stretch>
            <a:fillRect/>
          </a:stretch>
        </p:blipFill>
        <p:spPr bwMode="auto">
          <a:xfrm>
            <a:off x="173026" y="1905000"/>
            <a:ext cx="3050292" cy="3352800"/>
          </a:xfrm>
          <a:prstGeom prst="rect">
            <a:avLst/>
          </a:prstGeom>
          <a:noFill/>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NERVE TISSUE</a:t>
            </a:r>
            <a:endParaRPr lang="en-US" dirty="0"/>
          </a:p>
        </p:txBody>
      </p:sp>
      <p:sp>
        <p:nvSpPr>
          <p:cNvPr id="5" name="Content Placeholder 4"/>
          <p:cNvSpPr>
            <a:spLocks noGrp="1"/>
          </p:cNvSpPr>
          <p:nvPr>
            <p:ph idx="1"/>
          </p:nvPr>
        </p:nvSpPr>
        <p:spPr>
          <a:xfrm>
            <a:off x="4038600" y="1752600"/>
            <a:ext cx="4876800" cy="4419600"/>
          </a:xfrm>
        </p:spPr>
        <p:txBody>
          <a:bodyPr/>
          <a:lstStyle/>
          <a:p>
            <a:r>
              <a:rPr lang="en-US" sz="2800" dirty="0" smtClean="0"/>
              <a:t>Nerve tissue is smaller and thinner</a:t>
            </a:r>
          </a:p>
          <a:p>
            <a:r>
              <a:rPr lang="en-US" sz="2800" dirty="0" smtClean="0"/>
              <a:t>Less connections</a:t>
            </a:r>
          </a:p>
          <a:p>
            <a:r>
              <a:rPr lang="en-US" sz="2800" dirty="0" smtClean="0"/>
              <a:t>Scientists believe that these variations can affect a child's attention and impulse control.</a:t>
            </a:r>
            <a:endParaRPr lang="en-US" sz="2800" dirty="0"/>
          </a:p>
        </p:txBody>
      </p:sp>
      <p:pic>
        <p:nvPicPr>
          <p:cNvPr id="21506" name="Picture 2" descr="http://www.capersonalinjurycaselawnotes.com/uploads/image/MRI-Brain.jpg"/>
          <p:cNvPicPr>
            <a:picLocks noChangeAspect="1" noChangeArrowheads="1"/>
          </p:cNvPicPr>
          <p:nvPr/>
        </p:nvPicPr>
        <p:blipFill>
          <a:blip r:embed="rId3" cstate="print"/>
          <a:srcRect/>
          <a:stretch>
            <a:fillRect/>
          </a:stretch>
        </p:blipFill>
        <p:spPr bwMode="auto">
          <a:xfrm>
            <a:off x="381000" y="1905000"/>
            <a:ext cx="3200400" cy="3200400"/>
          </a:xfrm>
          <a:prstGeom prst="rect">
            <a:avLst/>
          </a:prstGeom>
          <a:noFill/>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NEUROLOGICAL DYSREGULATION</a:t>
            </a:r>
            <a:endParaRPr lang="en-US" dirty="0"/>
          </a:p>
        </p:txBody>
      </p:sp>
      <p:sp>
        <p:nvSpPr>
          <p:cNvPr id="3" name="Content Placeholder 2"/>
          <p:cNvSpPr>
            <a:spLocks noGrp="1"/>
          </p:cNvSpPr>
          <p:nvPr>
            <p:ph idx="1"/>
          </p:nvPr>
        </p:nvSpPr>
        <p:spPr/>
        <p:txBody>
          <a:bodyPr/>
          <a:lstStyle/>
          <a:p>
            <a:r>
              <a:rPr lang="en-US" sz="2600" dirty="0" smtClean="0"/>
              <a:t>Brainwave Imbalance</a:t>
            </a:r>
            <a:endParaRPr lang="en-US" sz="2600" dirty="0"/>
          </a:p>
          <a:p>
            <a:r>
              <a:rPr lang="en-US" sz="2600" dirty="0" smtClean="0"/>
              <a:t>May be caused by:</a:t>
            </a:r>
          </a:p>
          <a:p>
            <a:pPr lvl="1"/>
            <a:r>
              <a:rPr lang="en-US" sz="2600" dirty="0" smtClean="0"/>
              <a:t>Variations in brain structure</a:t>
            </a:r>
          </a:p>
          <a:p>
            <a:pPr lvl="1"/>
            <a:r>
              <a:rPr lang="en-US" sz="2600" dirty="0" smtClean="0"/>
              <a:t>Drugs</a:t>
            </a:r>
          </a:p>
          <a:p>
            <a:pPr lvl="1"/>
            <a:r>
              <a:rPr lang="en-US" sz="2600" dirty="0" smtClean="0"/>
              <a:t>Toxins</a:t>
            </a:r>
          </a:p>
          <a:p>
            <a:pPr lvl="1"/>
            <a:r>
              <a:rPr lang="en-US" sz="2600" dirty="0" smtClean="0"/>
              <a:t>Poor Nutrition</a:t>
            </a:r>
          </a:p>
          <a:p>
            <a:pPr lvl="1"/>
            <a:r>
              <a:rPr lang="en-US" sz="2600" dirty="0" smtClean="0"/>
              <a:t>Subluxation</a:t>
            </a:r>
          </a:p>
          <a:p>
            <a:pPr lvl="1"/>
            <a:r>
              <a:rPr lang="en-US" sz="2600" dirty="0" smtClean="0"/>
              <a:t>Trauma</a:t>
            </a:r>
          </a:p>
          <a:p>
            <a:pPr lvl="1"/>
            <a:r>
              <a:rPr lang="en-US" sz="2600" dirty="0" smtClean="0"/>
              <a:t>Stress – both physical and emotional</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NEUROLOGICAL REGULATION</a:t>
            </a:r>
            <a:endParaRPr lang="en-US" dirty="0"/>
          </a:p>
        </p:txBody>
      </p:sp>
      <p:sp>
        <p:nvSpPr>
          <p:cNvPr id="3" name="Content Placeholder 2"/>
          <p:cNvSpPr>
            <a:spLocks noGrp="1"/>
          </p:cNvSpPr>
          <p:nvPr>
            <p:ph idx="1"/>
          </p:nvPr>
        </p:nvSpPr>
        <p:spPr>
          <a:xfrm>
            <a:off x="0" y="1828800"/>
            <a:ext cx="8686800" cy="4419600"/>
          </a:xfrm>
        </p:spPr>
        <p:txBody>
          <a:bodyPr/>
          <a:lstStyle/>
          <a:p>
            <a:r>
              <a:rPr lang="en-US" sz="2600" dirty="0" smtClean="0"/>
              <a:t>The ability of the brain to regulate itself</a:t>
            </a:r>
          </a:p>
          <a:p>
            <a:r>
              <a:rPr lang="en-US" sz="2600" dirty="0" smtClean="0"/>
              <a:t>Mental states are associated with specific brainwaves</a:t>
            </a:r>
          </a:p>
          <a:p>
            <a:r>
              <a:rPr lang="en-US" sz="2600" dirty="0" smtClean="0"/>
              <a:t>These brainwaves include:</a:t>
            </a:r>
          </a:p>
          <a:p>
            <a:pPr lvl="1"/>
            <a:r>
              <a:rPr lang="en-US" sz="2600" dirty="0" smtClean="0"/>
              <a:t>Delta</a:t>
            </a:r>
          </a:p>
          <a:p>
            <a:pPr lvl="1"/>
            <a:r>
              <a:rPr lang="en-US" sz="2600" dirty="0" smtClean="0"/>
              <a:t>Theta</a:t>
            </a:r>
          </a:p>
          <a:p>
            <a:pPr lvl="1"/>
            <a:r>
              <a:rPr lang="en-US" sz="2600" dirty="0" smtClean="0"/>
              <a:t>Alpha</a:t>
            </a:r>
          </a:p>
          <a:p>
            <a:pPr lvl="1"/>
            <a:r>
              <a:rPr lang="en-US" sz="2600" dirty="0" smtClean="0"/>
              <a:t>Beta</a:t>
            </a:r>
          </a:p>
          <a:p>
            <a:endParaRPr lang="en-US" sz="2600" dirty="0" smtClean="0"/>
          </a:p>
        </p:txBody>
      </p:sp>
      <p:pic>
        <p:nvPicPr>
          <p:cNvPr id="4" name="Picture 2"/>
          <p:cNvPicPr>
            <a:picLocks noChangeAspect="1" noChangeArrowheads="1"/>
          </p:cNvPicPr>
          <p:nvPr/>
        </p:nvPicPr>
        <p:blipFill>
          <a:blip r:embed="rId3" cstate="print"/>
          <a:srcRect/>
          <a:stretch>
            <a:fillRect/>
          </a:stretch>
        </p:blipFill>
        <p:spPr bwMode="auto">
          <a:xfrm>
            <a:off x="2133600" y="3352800"/>
            <a:ext cx="6781800" cy="2133600"/>
          </a:xfrm>
          <a:prstGeom prst="rect">
            <a:avLst/>
          </a:prstGeom>
          <a:noFill/>
          <a:ln w="9525">
            <a:noFill/>
            <a:miter lim="800000"/>
            <a:headEnd/>
            <a:tailEnd/>
          </a:ln>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DELTA BRAIN WAVES</a:t>
            </a:r>
            <a:endParaRPr lang="en-US" dirty="0"/>
          </a:p>
        </p:txBody>
      </p:sp>
      <p:sp>
        <p:nvSpPr>
          <p:cNvPr id="3" name="Content Placeholder 2"/>
          <p:cNvSpPr>
            <a:spLocks noGrp="1"/>
          </p:cNvSpPr>
          <p:nvPr>
            <p:ph idx="1"/>
          </p:nvPr>
        </p:nvSpPr>
        <p:spPr>
          <a:xfrm>
            <a:off x="609600" y="5029200"/>
            <a:ext cx="5105400" cy="1295400"/>
          </a:xfrm>
        </p:spPr>
        <p:txBody>
          <a:bodyPr/>
          <a:lstStyle/>
          <a:p>
            <a:r>
              <a:rPr lang="en-US" dirty="0" smtClean="0"/>
              <a:t>Produced during deep sleep</a:t>
            </a:r>
          </a:p>
          <a:p>
            <a:r>
              <a:rPr lang="en-US" dirty="0" smtClean="0"/>
              <a:t>Associated with the release of </a:t>
            </a:r>
            <a:br>
              <a:rPr lang="en-US" dirty="0" smtClean="0"/>
            </a:br>
            <a:r>
              <a:rPr lang="en-US" dirty="0" smtClean="0"/>
              <a:t>Human Growth Hormone</a:t>
            </a:r>
            <a:endParaRPr lang="en-US" dirty="0"/>
          </a:p>
        </p:txBody>
      </p:sp>
      <p:pic>
        <p:nvPicPr>
          <p:cNvPr id="24580" name="Picture 4" descr="http://bzlmww.bay.livefilestore.com/y1pRVSoip0TQjWpI5t2VSX_iMvJc0nVlAS1p6bGQsqIBneIZcfulQGwUI2Pxr0FrlHDeZgJIB6aAcSE3rZZpJIWBF6g2kvKtF2j?PARTNER=WRITER"/>
          <p:cNvPicPr>
            <a:picLocks noChangeAspect="1" noChangeArrowheads="1"/>
          </p:cNvPicPr>
          <p:nvPr/>
        </p:nvPicPr>
        <p:blipFill>
          <a:blip r:embed="rId3" cstate="print"/>
          <a:srcRect/>
          <a:stretch>
            <a:fillRect/>
          </a:stretch>
        </p:blipFill>
        <p:spPr bwMode="auto">
          <a:xfrm>
            <a:off x="2438400" y="2057400"/>
            <a:ext cx="3975100" cy="2659477"/>
          </a:xfrm>
          <a:prstGeom prst="rect">
            <a:avLst/>
          </a:prstGeom>
          <a:noFill/>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THETA BRAIN WAVES</a:t>
            </a:r>
            <a:endParaRPr lang="en-US" dirty="0"/>
          </a:p>
        </p:txBody>
      </p:sp>
      <p:sp>
        <p:nvSpPr>
          <p:cNvPr id="3" name="Content Placeholder 2"/>
          <p:cNvSpPr>
            <a:spLocks noGrp="1"/>
          </p:cNvSpPr>
          <p:nvPr>
            <p:ph idx="1"/>
          </p:nvPr>
        </p:nvSpPr>
        <p:spPr>
          <a:xfrm>
            <a:off x="228600" y="1905000"/>
            <a:ext cx="8610600" cy="1752600"/>
          </a:xfrm>
        </p:spPr>
        <p:txBody>
          <a:bodyPr/>
          <a:lstStyle/>
          <a:p>
            <a:r>
              <a:rPr lang="en-US" sz="2800" dirty="0" smtClean="0"/>
              <a:t>This is the predominant brainwave that your brain produces when you are just about to fall asleep</a:t>
            </a:r>
            <a:br>
              <a:rPr lang="en-US" sz="2800" dirty="0" smtClean="0"/>
            </a:br>
            <a:endParaRPr lang="en-US" sz="2800" dirty="0" smtClean="0"/>
          </a:p>
          <a:p>
            <a:r>
              <a:rPr lang="en-US" sz="2800" dirty="0" smtClean="0"/>
              <a:t>It is associated with creativity and memory retrieval</a:t>
            </a:r>
            <a:br>
              <a:rPr lang="en-US" sz="2800" dirty="0" smtClean="0"/>
            </a:br>
            <a:endParaRPr lang="en-US" sz="2800" dirty="0" smtClean="0"/>
          </a:p>
          <a:p>
            <a:r>
              <a:rPr lang="en-US" sz="2800" dirty="0" smtClean="0"/>
              <a:t>This is why you seem to get your best ideas just as you are falling asleep.  It is also why you typically remember things when you are just about to fall asleep.</a:t>
            </a:r>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8113"/>
            <a:ext cx="9144000" cy="1447800"/>
          </a:xfrm>
        </p:spPr>
        <p:txBody>
          <a:bodyPr/>
          <a:lstStyle/>
          <a:p>
            <a:r>
              <a:rPr lang="en-US" b="1" dirty="0" smtClean="0"/>
              <a:t>Attention Deficit Hyperactivity Disorder: Prevalence</a:t>
            </a:r>
            <a:endParaRPr lang="en-US" dirty="0"/>
          </a:p>
        </p:txBody>
      </p:sp>
      <p:sp>
        <p:nvSpPr>
          <p:cNvPr id="3" name="Content Placeholder 2"/>
          <p:cNvSpPr>
            <a:spLocks noGrp="1"/>
          </p:cNvSpPr>
          <p:nvPr>
            <p:ph idx="1"/>
          </p:nvPr>
        </p:nvSpPr>
        <p:spPr/>
        <p:txBody>
          <a:bodyPr/>
          <a:lstStyle/>
          <a:p>
            <a:r>
              <a:rPr lang="en-US" dirty="0" smtClean="0">
                <a:solidFill>
                  <a:schemeClr val="tx1"/>
                </a:solidFill>
                <a:latin typeface="+mn-lt"/>
                <a:ea typeface="+mn-ea"/>
                <a:cs typeface="+mn-cs"/>
              </a:rPr>
              <a:t>Affects children, adolescents and adults</a:t>
            </a:r>
          </a:p>
          <a:p>
            <a:r>
              <a:rPr lang="en-US" dirty="0" smtClean="0">
                <a:solidFill>
                  <a:schemeClr val="tx1"/>
                </a:solidFill>
                <a:latin typeface="+mn-lt"/>
                <a:ea typeface="+mn-ea"/>
                <a:cs typeface="+mn-cs"/>
              </a:rPr>
              <a:t>It is one of </a:t>
            </a:r>
            <a:r>
              <a:rPr lang="en-US" dirty="0">
                <a:solidFill>
                  <a:schemeClr val="tx1"/>
                </a:solidFill>
                <a:latin typeface="+mn-lt"/>
                <a:ea typeface="+mn-ea"/>
                <a:cs typeface="+mn-cs"/>
              </a:rPr>
              <a:t>the most common childhood psychiatric conditions in the United States</a:t>
            </a:r>
            <a:r>
              <a:rPr lang="en-US" dirty="0" smtClean="0">
                <a:solidFill>
                  <a:schemeClr val="tx1"/>
                </a:solidFill>
                <a:latin typeface="+mn-lt"/>
                <a:ea typeface="+mn-ea"/>
                <a:cs typeface="+mn-cs"/>
              </a:rPr>
              <a:t>.</a:t>
            </a:r>
          </a:p>
          <a:p>
            <a:r>
              <a:rPr lang="en-US" dirty="0" smtClean="0"/>
              <a:t>The National Institute of Mental Health (NIMH) estimates that 5 million children in the United States have ADHD – that is about 5% of all children!</a:t>
            </a:r>
          </a:p>
          <a:p>
            <a:r>
              <a:rPr lang="en-US" dirty="0" smtClean="0"/>
              <a:t>Studies show that up to 70% of children with ADHD continue to have symptoms as adults</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THETA BRAIN WAVES</a:t>
            </a:r>
            <a:endParaRPr lang="en-US" dirty="0"/>
          </a:p>
        </p:txBody>
      </p:sp>
      <p:sp>
        <p:nvSpPr>
          <p:cNvPr id="3" name="Content Placeholder 2"/>
          <p:cNvSpPr>
            <a:spLocks noGrp="1"/>
          </p:cNvSpPr>
          <p:nvPr>
            <p:ph idx="1"/>
          </p:nvPr>
        </p:nvSpPr>
        <p:spPr>
          <a:xfrm>
            <a:off x="228600" y="1905000"/>
            <a:ext cx="8610600" cy="3886200"/>
          </a:xfrm>
        </p:spPr>
        <p:txBody>
          <a:bodyPr/>
          <a:lstStyle/>
          <a:p>
            <a:r>
              <a:rPr lang="en-US" sz="2800" dirty="0" smtClean="0"/>
              <a:t>When the brain is dysregulated it sometimes produces high levels of Theta in the waking state</a:t>
            </a:r>
          </a:p>
          <a:p>
            <a:r>
              <a:rPr lang="en-US" sz="2800" dirty="0" smtClean="0"/>
              <a:t>In these cases it is associated with:</a:t>
            </a:r>
          </a:p>
          <a:p>
            <a:pPr lvl="1"/>
            <a:r>
              <a:rPr lang="en-US" sz="2400" dirty="0" smtClean="0"/>
              <a:t>Distractibility</a:t>
            </a:r>
          </a:p>
          <a:p>
            <a:pPr lvl="1"/>
            <a:r>
              <a:rPr lang="en-US" sz="2400" dirty="0" smtClean="0"/>
              <a:t>Inattention</a:t>
            </a:r>
          </a:p>
          <a:p>
            <a:pPr lvl="1"/>
            <a:r>
              <a:rPr lang="en-US" sz="2400" dirty="0" smtClean="0"/>
              <a:t>Daydreaming</a:t>
            </a:r>
          </a:p>
          <a:p>
            <a:endParaRPr lang="en-US" sz="2800" dirty="0" smtClean="0"/>
          </a:p>
          <a:p>
            <a:r>
              <a:rPr lang="en-US" sz="2800" dirty="0" smtClean="0"/>
              <a:t>Excessive amounts of Theta are typical in individuals with ADD</a:t>
            </a:r>
          </a:p>
          <a:p>
            <a:endParaRPr lang="en-US" sz="28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ALPHA BRAIN WAVES</a:t>
            </a:r>
            <a:endParaRPr lang="en-US" dirty="0"/>
          </a:p>
        </p:txBody>
      </p:sp>
      <p:sp>
        <p:nvSpPr>
          <p:cNvPr id="3" name="Content Placeholder 2"/>
          <p:cNvSpPr>
            <a:spLocks noGrp="1"/>
          </p:cNvSpPr>
          <p:nvPr>
            <p:ph idx="1"/>
          </p:nvPr>
        </p:nvSpPr>
        <p:spPr/>
        <p:txBody>
          <a:bodyPr/>
          <a:lstStyle/>
          <a:p>
            <a:r>
              <a:rPr lang="en-US" sz="2800" dirty="0" smtClean="0"/>
              <a:t>Associated with meditation and a sense of inner calm or peacefulness</a:t>
            </a:r>
          </a:p>
          <a:p>
            <a:endParaRPr lang="en-US" sz="2800" dirty="0" smtClean="0"/>
          </a:p>
          <a:p>
            <a:r>
              <a:rPr lang="en-US" sz="2800" dirty="0" smtClean="0"/>
              <a:t>They are produced</a:t>
            </a:r>
            <a:r>
              <a:rPr lang="en-US" sz="2800" baseline="0" dirty="0" smtClean="0"/>
              <a:t> when the brain is in an idle state</a:t>
            </a:r>
          </a:p>
          <a:p>
            <a:endParaRPr lang="en-US" sz="2800" baseline="0" dirty="0" smtClean="0"/>
          </a:p>
          <a:p>
            <a:r>
              <a:rPr lang="en-US" sz="2800" baseline="0" dirty="0" smtClean="0"/>
              <a:t>This mental state is sometimes described as a quiet alertness</a:t>
            </a:r>
            <a:endParaRPr lang="en-US" sz="28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BETA BRAIN WAVES</a:t>
            </a:r>
            <a:endParaRPr lang="en-US" dirty="0"/>
          </a:p>
        </p:txBody>
      </p:sp>
      <p:sp>
        <p:nvSpPr>
          <p:cNvPr id="3" name="Content Placeholder 2"/>
          <p:cNvSpPr>
            <a:spLocks noGrp="1"/>
          </p:cNvSpPr>
          <p:nvPr>
            <p:ph idx="1"/>
          </p:nvPr>
        </p:nvSpPr>
        <p:spPr/>
        <p:txBody>
          <a:bodyPr/>
          <a:lstStyle/>
          <a:p>
            <a:r>
              <a:rPr lang="en-US" sz="2800" dirty="0" smtClean="0"/>
              <a:t>The brain produces brain waves when we are:</a:t>
            </a:r>
          </a:p>
          <a:p>
            <a:pPr lvl="1"/>
            <a:r>
              <a:rPr lang="en-US" sz="2800" dirty="0" smtClean="0"/>
              <a:t>Awake</a:t>
            </a:r>
          </a:p>
          <a:p>
            <a:pPr lvl="1"/>
            <a:r>
              <a:rPr lang="en-US" sz="2800" dirty="0" smtClean="0"/>
              <a:t>Alert</a:t>
            </a:r>
          </a:p>
          <a:p>
            <a:pPr lvl="1"/>
            <a:r>
              <a:rPr lang="en-US" sz="2800" dirty="0" smtClean="0"/>
              <a:t>Externally focused</a:t>
            </a:r>
          </a:p>
          <a:p>
            <a:pPr lvl="1"/>
            <a:r>
              <a:rPr lang="en-US" sz="2800" dirty="0" smtClean="0"/>
              <a:t>Logical</a:t>
            </a:r>
          </a:p>
          <a:p>
            <a:pPr lvl="1"/>
            <a:r>
              <a:rPr lang="en-US" sz="2800" dirty="0" smtClean="0"/>
              <a:t>Problem solving</a:t>
            </a:r>
          </a:p>
          <a:p>
            <a:pPr lvl="1"/>
            <a:r>
              <a:rPr lang="en-US" sz="2800" dirty="0" smtClean="0"/>
              <a:t>Attentive</a:t>
            </a:r>
            <a:endParaRPr lang="en-US" sz="28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BETA BRAIN WAVES</a:t>
            </a:r>
            <a:endParaRPr lang="en-US" dirty="0"/>
          </a:p>
        </p:txBody>
      </p:sp>
      <p:sp>
        <p:nvSpPr>
          <p:cNvPr id="3" name="Content Placeholder 2"/>
          <p:cNvSpPr>
            <a:spLocks noGrp="1"/>
          </p:cNvSpPr>
          <p:nvPr>
            <p:ph idx="1"/>
          </p:nvPr>
        </p:nvSpPr>
        <p:spPr/>
        <p:txBody>
          <a:bodyPr/>
          <a:lstStyle/>
          <a:p>
            <a:r>
              <a:rPr lang="en-US" sz="2800" dirty="0" smtClean="0"/>
              <a:t>Beta Waves are produced in the cortex</a:t>
            </a:r>
          </a:p>
          <a:p>
            <a:r>
              <a:rPr lang="en-US" sz="2800" dirty="0" smtClean="0"/>
              <a:t>Children with ADHD typically have a smaller cortex so they very often produce less Beta Waves than normal</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THETA BETA RATIO</a:t>
            </a:r>
            <a:endParaRPr lang="en-US" dirty="0"/>
          </a:p>
        </p:txBody>
      </p:sp>
      <p:sp>
        <p:nvSpPr>
          <p:cNvPr id="5" name="Subtitle 4"/>
          <p:cNvSpPr>
            <a:spLocks noGrp="1"/>
          </p:cNvSpPr>
          <p:nvPr>
            <p:ph type="subTitle" idx="1"/>
          </p:nvPr>
        </p:nvSpPr>
        <p:spPr/>
        <p:txBody>
          <a:bodyPr/>
          <a:lstStyle/>
          <a:p>
            <a:r>
              <a:rPr lang="en-US" sz="3200" dirty="0" smtClean="0"/>
              <a:t>A Key Diagnostic Finding in ADHD</a:t>
            </a:r>
            <a:endParaRPr lang="en-US" sz="32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THETA BETA RATIO</a:t>
            </a:r>
            <a:endParaRPr lang="en-US" dirty="0"/>
          </a:p>
        </p:txBody>
      </p:sp>
      <p:sp>
        <p:nvSpPr>
          <p:cNvPr id="3" name="Content Placeholder 2"/>
          <p:cNvSpPr>
            <a:spLocks noGrp="1"/>
          </p:cNvSpPr>
          <p:nvPr>
            <p:ph idx="1"/>
          </p:nvPr>
        </p:nvSpPr>
        <p:spPr/>
        <p:txBody>
          <a:bodyPr/>
          <a:lstStyle/>
          <a:p>
            <a:r>
              <a:rPr lang="en-US" sz="2800" dirty="0" smtClean="0"/>
              <a:t>Normal Theta / Beta ratios are </a:t>
            </a:r>
          </a:p>
          <a:p>
            <a:pPr lvl="1"/>
            <a:r>
              <a:rPr lang="en-US" sz="2800" dirty="0" smtClean="0"/>
              <a:t>2:1 in adults and </a:t>
            </a:r>
          </a:p>
          <a:p>
            <a:pPr lvl="1"/>
            <a:r>
              <a:rPr lang="en-US" sz="2800" dirty="0" smtClean="0"/>
              <a:t>2.5:1 in children</a:t>
            </a:r>
          </a:p>
          <a:p>
            <a:r>
              <a:rPr lang="en-US" sz="2800" dirty="0" smtClean="0"/>
              <a:t>Ratios higher than 3:1 suggest ADD/ADHD</a:t>
            </a:r>
          </a:p>
          <a:p>
            <a:endParaRPr lang="en-US" sz="2800" dirty="0" smtClean="0"/>
          </a:p>
          <a:p>
            <a:r>
              <a:rPr lang="en-US" sz="2800" dirty="0" smtClean="0"/>
              <a:t>In several different studies it was demonstrated that 86% of the children diagnosed with ADHD using traditional criteria had a T/B ratio higher than 3:1</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BRAINCORE </a:t>
            </a:r>
            <a:r>
              <a:rPr lang="en-US" dirty="0" smtClean="0"/>
              <a:t>THERAPY</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BRAINCORE </a:t>
            </a:r>
            <a:r>
              <a:rPr lang="en-US" dirty="0" smtClean="0"/>
              <a:t>THERAPY AND ADHD</a:t>
            </a:r>
            <a:endParaRPr lang="en-US" dirty="0"/>
          </a:p>
        </p:txBody>
      </p:sp>
      <p:sp>
        <p:nvSpPr>
          <p:cNvPr id="3" name="Content Placeholder 2"/>
          <p:cNvSpPr>
            <a:spLocks noGrp="1"/>
          </p:cNvSpPr>
          <p:nvPr>
            <p:ph idx="1"/>
          </p:nvPr>
        </p:nvSpPr>
        <p:spPr/>
        <p:txBody>
          <a:bodyPr/>
          <a:lstStyle/>
          <a:p>
            <a:r>
              <a:rPr lang="en-US" sz="2800" dirty="0" smtClean="0"/>
              <a:t>Neurofeedback is a training procedure designed to teach children with ADHD how to control their own brainwaves bringing balance, harmony and regulation to the brain</a:t>
            </a:r>
          </a:p>
          <a:p>
            <a:r>
              <a:rPr lang="en-US" sz="2800" dirty="0" smtClean="0"/>
              <a:t>The goal of neurofeedback is to transform an unhealthy brainwave pattern into a healthy one</a:t>
            </a:r>
          </a:p>
          <a:p>
            <a:endParaRPr lang="en-US" sz="2800" dirty="0"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BRAINCORE </a:t>
            </a:r>
            <a:r>
              <a:rPr lang="en-US" dirty="0" smtClean="0"/>
              <a:t>APPROACH</a:t>
            </a:r>
            <a:endParaRPr lang="en-US" dirty="0"/>
          </a:p>
        </p:txBody>
      </p:sp>
      <p:sp>
        <p:nvSpPr>
          <p:cNvPr id="3" name="Content Placeholder 2"/>
          <p:cNvSpPr>
            <a:spLocks noGrp="1"/>
          </p:cNvSpPr>
          <p:nvPr>
            <p:ph idx="1"/>
          </p:nvPr>
        </p:nvSpPr>
        <p:spPr>
          <a:xfrm>
            <a:off x="1524000" y="1752600"/>
            <a:ext cx="5791200" cy="4419600"/>
          </a:xfrm>
        </p:spPr>
        <p:txBody>
          <a:bodyPr/>
          <a:lstStyle/>
          <a:p>
            <a:r>
              <a:rPr lang="en-US" sz="4000" dirty="0" smtClean="0"/>
              <a:t>Painless</a:t>
            </a:r>
          </a:p>
          <a:p>
            <a:r>
              <a:rPr lang="en-US" sz="4000" dirty="0" smtClean="0"/>
              <a:t>Drugless</a:t>
            </a:r>
          </a:p>
          <a:p>
            <a:r>
              <a:rPr lang="en-US" sz="4000" dirty="0" smtClean="0"/>
              <a:t>Non-Invasive</a:t>
            </a:r>
          </a:p>
          <a:p>
            <a:r>
              <a:rPr lang="en-US" sz="4000" dirty="0" smtClean="0"/>
              <a:t>And Has No Side Effects</a:t>
            </a:r>
            <a:endParaRPr lang="en-US" sz="40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BRAINCORE </a:t>
            </a:r>
            <a:r>
              <a:rPr lang="en-US" dirty="0" smtClean="0"/>
              <a:t>EVALUATION</a:t>
            </a:r>
            <a:br>
              <a:rPr lang="en-US" dirty="0" smtClean="0"/>
            </a:br>
            <a:r>
              <a:rPr lang="en-US" dirty="0" smtClean="0"/>
              <a:t>A Window To the Brain</a:t>
            </a:r>
            <a:endParaRPr lang="en-US" dirty="0"/>
          </a:p>
        </p:txBody>
      </p:sp>
      <p:sp>
        <p:nvSpPr>
          <p:cNvPr id="3" name="Content Placeholder 2"/>
          <p:cNvSpPr>
            <a:spLocks noGrp="1"/>
          </p:cNvSpPr>
          <p:nvPr>
            <p:ph idx="1"/>
          </p:nvPr>
        </p:nvSpPr>
        <p:spPr>
          <a:xfrm>
            <a:off x="3733800" y="1752600"/>
            <a:ext cx="5181600" cy="4419600"/>
          </a:xfrm>
        </p:spPr>
        <p:txBody>
          <a:bodyPr/>
          <a:lstStyle/>
          <a:p>
            <a:r>
              <a:rPr lang="en-US" sz="2800" dirty="0" smtClean="0"/>
              <a:t>The EEG evaluation begins by placing surface sensors at  specific sites on the scalp</a:t>
            </a:r>
            <a:br>
              <a:rPr lang="en-US" sz="2800" dirty="0" smtClean="0"/>
            </a:br>
            <a:endParaRPr lang="en-US" sz="2800" dirty="0" smtClean="0"/>
          </a:p>
          <a:p>
            <a:r>
              <a:rPr lang="en-US" sz="2800" dirty="0" smtClean="0"/>
              <a:t>These sensors detect brain waves and display them on the computer screen</a:t>
            </a:r>
          </a:p>
          <a:p>
            <a:endParaRPr lang="en-US" dirty="0"/>
          </a:p>
        </p:txBody>
      </p:sp>
      <p:pic>
        <p:nvPicPr>
          <p:cNvPr id="4" name="Picture 3" descr="PPP_IMEDI_CLP_Human_Brain_C.png"/>
          <p:cNvPicPr>
            <a:picLocks/>
          </p:cNvPicPr>
          <p:nvPr/>
        </p:nvPicPr>
        <p:blipFill>
          <a:blip r:embed="rId3" cstate="print"/>
          <a:stretch>
            <a:fillRect/>
          </a:stretch>
        </p:blipFill>
        <p:spPr>
          <a:xfrm>
            <a:off x="0" y="1905000"/>
            <a:ext cx="4267200" cy="43688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8113"/>
            <a:ext cx="9144000" cy="1447800"/>
          </a:xfrm>
        </p:spPr>
        <p:txBody>
          <a:bodyPr/>
          <a:lstStyle/>
          <a:p>
            <a:r>
              <a:rPr lang="en-US" b="1" dirty="0" smtClean="0"/>
              <a:t>Attention Deficit Hyperactivity Disorder: </a:t>
            </a:r>
            <a:br>
              <a:rPr lang="en-US" b="1" dirty="0" smtClean="0"/>
            </a:br>
            <a:r>
              <a:rPr lang="en-US" b="1" dirty="0" smtClean="0"/>
              <a:t>In Children</a:t>
            </a:r>
            <a:endParaRPr lang="en-US" dirty="0"/>
          </a:p>
        </p:txBody>
      </p:sp>
      <p:sp>
        <p:nvSpPr>
          <p:cNvPr id="3" name="Content Placeholder 2"/>
          <p:cNvSpPr>
            <a:spLocks noGrp="1"/>
          </p:cNvSpPr>
          <p:nvPr>
            <p:ph idx="1"/>
          </p:nvPr>
        </p:nvSpPr>
        <p:spPr/>
        <p:txBody>
          <a:bodyPr/>
          <a:lstStyle/>
          <a:p>
            <a:r>
              <a:rPr lang="en-US" sz="2800" dirty="0" smtClean="0"/>
              <a:t>Childhood ADHD -- attention-deficit/hyperactivity disorder -- is diagnosed after a child has shown six or more specific symptoms of inactivity and/or hyperactivity on a regular basis for more than six months in more than two settings.</a:t>
            </a:r>
            <a:br>
              <a:rPr lang="en-US" sz="2800" dirty="0" smtClean="0"/>
            </a:br>
            <a:endParaRPr lang="en-US" sz="2800" dirty="0" smtClean="0"/>
          </a:p>
          <a:p>
            <a:r>
              <a:rPr lang="en-US" sz="2800" dirty="0" smtClean="0"/>
              <a:t>There is no single test for ADHD</a:t>
            </a:r>
          </a:p>
          <a:p>
            <a:endParaRPr lang="en-US" sz="2800" dirty="0" smtClean="0"/>
          </a:p>
          <a:p>
            <a:r>
              <a:rPr lang="en-US" sz="2800" dirty="0" smtClean="0"/>
              <a:t>Diagnosis is based on questionnaires</a:t>
            </a:r>
            <a:endParaRPr lang="en-US" sz="28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BRAINCORE </a:t>
            </a:r>
            <a:r>
              <a:rPr lang="en-US" dirty="0" smtClean="0"/>
              <a:t>EVALUATION</a:t>
            </a:r>
            <a:br>
              <a:rPr lang="en-US" dirty="0" smtClean="0"/>
            </a:br>
            <a:r>
              <a:rPr lang="en-US" dirty="0" smtClean="0"/>
              <a:t>A Window To the Brain</a:t>
            </a:r>
            <a:endParaRPr lang="en-US" dirty="0"/>
          </a:p>
        </p:txBody>
      </p:sp>
      <p:sp>
        <p:nvSpPr>
          <p:cNvPr id="3" name="Content Placeholder 2"/>
          <p:cNvSpPr>
            <a:spLocks noGrp="1"/>
          </p:cNvSpPr>
          <p:nvPr>
            <p:ph idx="1"/>
          </p:nvPr>
        </p:nvSpPr>
        <p:spPr>
          <a:xfrm>
            <a:off x="228600" y="1752600"/>
            <a:ext cx="5943600" cy="4419600"/>
          </a:xfrm>
        </p:spPr>
        <p:txBody>
          <a:bodyPr/>
          <a:lstStyle/>
          <a:p>
            <a:r>
              <a:rPr lang="en-US" sz="2800" dirty="0" smtClean="0"/>
              <a:t>During the course of the next 10 minutes the patient is asked to perform several tasks while the </a:t>
            </a:r>
            <a:r>
              <a:rPr lang="en-US" sz="2800" dirty="0" smtClean="0"/>
              <a:t>BRAINCORE </a:t>
            </a:r>
            <a:r>
              <a:rPr lang="en-US" sz="2800" dirty="0" smtClean="0"/>
              <a:t>software monitors the brainwaves</a:t>
            </a:r>
            <a:br>
              <a:rPr lang="en-US" sz="2800" dirty="0" smtClean="0"/>
            </a:br>
            <a:endParaRPr lang="en-US" sz="2800" dirty="0" smtClean="0"/>
          </a:p>
          <a:p>
            <a:r>
              <a:rPr lang="en-US" sz="2800" dirty="0" smtClean="0"/>
              <a:t>A report is generated demonstrating imbalances associated with ADHD such as a high Theta Beta Ratio </a:t>
            </a:r>
          </a:p>
          <a:p>
            <a:endParaRPr lang="en-US" dirty="0"/>
          </a:p>
        </p:txBody>
      </p:sp>
      <p:pic>
        <p:nvPicPr>
          <p:cNvPr id="4" name="Picture 3" descr="PPP_IMEDI_CLP_Human_Brain_C.png"/>
          <p:cNvPicPr>
            <a:picLocks/>
          </p:cNvPicPr>
          <p:nvPr/>
        </p:nvPicPr>
        <p:blipFill>
          <a:blip r:embed="rId3" cstate="print"/>
          <a:srcRect l="12500" r="12500" b="28488"/>
          <a:stretch>
            <a:fillRect/>
          </a:stretch>
        </p:blipFill>
        <p:spPr>
          <a:xfrm>
            <a:off x="5943600" y="1981200"/>
            <a:ext cx="3200400" cy="3124200"/>
          </a:xfrm>
          <a:prstGeom prst="rect">
            <a:avLst/>
          </a:prstGeom>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BRAINCORE </a:t>
            </a:r>
            <a:r>
              <a:rPr lang="en-US" dirty="0" smtClean="0"/>
              <a:t>TRAINING</a:t>
            </a:r>
            <a:endParaRPr lang="en-US" dirty="0"/>
          </a:p>
        </p:txBody>
      </p:sp>
      <p:sp>
        <p:nvSpPr>
          <p:cNvPr id="3" name="Content Placeholder 2"/>
          <p:cNvSpPr>
            <a:spLocks noGrp="1"/>
          </p:cNvSpPr>
          <p:nvPr>
            <p:ph idx="1"/>
          </p:nvPr>
        </p:nvSpPr>
        <p:spPr/>
        <p:txBody>
          <a:bodyPr/>
          <a:lstStyle/>
          <a:p>
            <a:r>
              <a:rPr lang="en-US" sz="2800" dirty="0" smtClean="0"/>
              <a:t>Based on the patient history and the </a:t>
            </a:r>
            <a:r>
              <a:rPr lang="en-US" sz="2800" dirty="0" smtClean="0"/>
              <a:t>BRAINCORE </a:t>
            </a:r>
            <a:r>
              <a:rPr lang="en-US" sz="2800" dirty="0" smtClean="0"/>
              <a:t>EEG Evaluation results, a customized training program is designed for the patient</a:t>
            </a:r>
            <a:br>
              <a:rPr lang="en-US" sz="2800" dirty="0" smtClean="0"/>
            </a:br>
            <a:endParaRPr lang="en-US" sz="2800" dirty="0" smtClean="0"/>
          </a:p>
          <a:p>
            <a:r>
              <a:rPr lang="en-US" sz="2800" dirty="0" smtClean="0"/>
              <a:t>The training program is different for each individual case but typically it involves either training the patient to produce more of a certain brainwave or less of a certain brainwave</a:t>
            </a:r>
            <a:endParaRPr lang="en-US" sz="28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BRAINCORE </a:t>
            </a:r>
            <a:r>
              <a:rPr lang="en-US" dirty="0" smtClean="0"/>
              <a:t>TRAINING</a:t>
            </a:r>
            <a:endParaRPr lang="en-US" dirty="0"/>
          </a:p>
        </p:txBody>
      </p:sp>
      <p:sp>
        <p:nvSpPr>
          <p:cNvPr id="3" name="Content Placeholder 2"/>
          <p:cNvSpPr>
            <a:spLocks noGrp="1"/>
          </p:cNvSpPr>
          <p:nvPr>
            <p:ph idx="1"/>
          </p:nvPr>
        </p:nvSpPr>
        <p:spPr/>
        <p:txBody>
          <a:bodyPr/>
          <a:lstStyle/>
          <a:p>
            <a:r>
              <a:rPr lang="en-US" sz="2800" dirty="0" smtClean="0"/>
              <a:t>During the training session the patient is connected to the EEG using the surface sensors and the patient’s brainwaves are displayed on the computer</a:t>
            </a:r>
            <a:br>
              <a:rPr lang="en-US" sz="2800" dirty="0" smtClean="0"/>
            </a:br>
            <a:endParaRPr lang="en-US" sz="2800" dirty="0" smtClean="0"/>
          </a:p>
          <a:p>
            <a:r>
              <a:rPr lang="en-US" sz="2800" dirty="0" smtClean="0"/>
              <a:t>On a separate monitor the patient is watching a movie that is being controlled by the patient’s own brainwaves</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BRAINCORE </a:t>
            </a:r>
            <a:r>
              <a:rPr lang="en-US" dirty="0" smtClean="0"/>
              <a:t>TRAINING</a:t>
            </a:r>
            <a:endParaRPr lang="en-US" dirty="0"/>
          </a:p>
        </p:txBody>
      </p:sp>
      <p:sp>
        <p:nvSpPr>
          <p:cNvPr id="3" name="Content Placeholder 2"/>
          <p:cNvSpPr>
            <a:spLocks noGrp="1"/>
          </p:cNvSpPr>
          <p:nvPr>
            <p:ph idx="1"/>
          </p:nvPr>
        </p:nvSpPr>
        <p:spPr/>
        <p:txBody>
          <a:bodyPr/>
          <a:lstStyle/>
          <a:p>
            <a:r>
              <a:rPr lang="en-US" sz="2800" dirty="0" smtClean="0"/>
              <a:t>The movie will only play if the patient’s brain is producing the desired brainwave</a:t>
            </a:r>
          </a:p>
          <a:p>
            <a:endParaRPr lang="en-US" sz="2800" dirty="0"/>
          </a:p>
          <a:p>
            <a:r>
              <a:rPr lang="en-US" sz="2800" dirty="0" smtClean="0"/>
              <a:t>During the course of 20 training sessions, the patient’s brain learns how to produce the desired brainwave</a:t>
            </a:r>
          </a:p>
          <a:p>
            <a:endParaRPr lang="en-US" sz="2800" dirty="0"/>
          </a:p>
          <a:p>
            <a:r>
              <a:rPr lang="en-US" sz="2800" dirty="0" smtClean="0"/>
              <a:t>This new ability is associated with the alleviation of the ADHD symptoms</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BRAINCORE </a:t>
            </a:r>
            <a:r>
              <a:rPr lang="en-US" dirty="0" smtClean="0"/>
              <a:t>TRAINING</a:t>
            </a:r>
            <a:endParaRPr lang="en-US" dirty="0"/>
          </a:p>
        </p:txBody>
      </p:sp>
      <p:sp>
        <p:nvSpPr>
          <p:cNvPr id="3" name="Content Placeholder 2"/>
          <p:cNvSpPr>
            <a:spLocks noGrp="1"/>
          </p:cNvSpPr>
          <p:nvPr>
            <p:ph idx="1"/>
          </p:nvPr>
        </p:nvSpPr>
        <p:spPr/>
        <p:txBody>
          <a:bodyPr/>
          <a:lstStyle/>
          <a:p>
            <a:r>
              <a:rPr lang="en-US" sz="2800" dirty="0" smtClean="0"/>
              <a:t>The best part is that the changes experienced by the patient are permanent!</a:t>
            </a:r>
          </a:p>
          <a:p>
            <a:endParaRPr lang="en-US" sz="2800" dirty="0"/>
          </a:p>
          <a:p>
            <a:r>
              <a:rPr lang="en-US" sz="2800" dirty="0" smtClean="0"/>
              <a:t>It has been demonstrated that after 20 or more </a:t>
            </a:r>
            <a:r>
              <a:rPr lang="en-US" sz="2800" dirty="0" smtClean="0"/>
              <a:t>BRAINCORE </a:t>
            </a:r>
            <a:r>
              <a:rPr lang="en-US" sz="2800" dirty="0" smtClean="0"/>
              <a:t>training sessions, the brain actually remodels itself – a process known as Neuroplasticity</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7175" y="533400"/>
            <a:ext cx="8610600" cy="1066800"/>
          </a:xfrm>
        </p:spPr>
        <p:txBody>
          <a:bodyPr/>
          <a:lstStyle/>
          <a:p>
            <a:r>
              <a:rPr lang="en-US" dirty="0" smtClean="0"/>
              <a:t>BRAINCORE </a:t>
            </a:r>
            <a:r>
              <a:rPr lang="en-US" dirty="0" smtClean="0"/>
              <a:t>THERAPY</a:t>
            </a:r>
            <a:endParaRPr lang="en-US" dirty="0"/>
          </a:p>
        </p:txBody>
      </p:sp>
      <p:sp>
        <p:nvSpPr>
          <p:cNvPr id="3" name="Subtitle 2"/>
          <p:cNvSpPr>
            <a:spLocks noGrp="1"/>
          </p:cNvSpPr>
          <p:nvPr>
            <p:ph type="subTitle" idx="1"/>
          </p:nvPr>
        </p:nvSpPr>
        <p:spPr>
          <a:xfrm>
            <a:off x="228600" y="1600200"/>
            <a:ext cx="8610600" cy="787400"/>
          </a:xfrm>
        </p:spPr>
        <p:txBody>
          <a:bodyPr/>
          <a:lstStyle/>
          <a:p>
            <a:r>
              <a:rPr lang="en-US" sz="3200" dirty="0" smtClean="0"/>
              <a:t>30 Years of University Based Research Demonstrates a 76% Success Rate</a:t>
            </a:r>
            <a:endParaRPr lang="en-US" sz="3200"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EFFICACY OF NEUROFEEDBACK</a:t>
            </a:r>
            <a:endParaRPr lang="en-US" dirty="0"/>
          </a:p>
        </p:txBody>
      </p:sp>
      <p:sp>
        <p:nvSpPr>
          <p:cNvPr id="3" name="Content Placeholder 2"/>
          <p:cNvSpPr>
            <a:spLocks noGrp="1"/>
          </p:cNvSpPr>
          <p:nvPr>
            <p:ph idx="1"/>
          </p:nvPr>
        </p:nvSpPr>
        <p:spPr/>
        <p:txBody>
          <a:bodyPr/>
          <a:lstStyle/>
          <a:p>
            <a:pPr algn="ctr"/>
            <a:r>
              <a:rPr lang="en-US" dirty="0" smtClean="0"/>
              <a:t>Dr Frank H. Duffy, a Professor and Pediatric Neurologist at Harvard Medical School, was asked about the effectiveness of neurofeedback – this was his response:</a:t>
            </a:r>
            <a:br>
              <a:rPr lang="en-US" dirty="0" smtClean="0"/>
            </a:br>
            <a:r>
              <a:rPr lang="en-US" dirty="0" smtClean="0"/>
              <a:t/>
            </a:r>
            <a:br>
              <a:rPr lang="en-US" dirty="0" smtClean="0"/>
            </a:br>
            <a:r>
              <a:rPr lang="en-US" dirty="0" smtClean="0"/>
              <a:t>“In my opinion, if any medication had demonstrated such a wide spectrum of efficacy it would be universally accepted and widely used”</a:t>
            </a:r>
            <a:endParaRPr lang="en-US" sz="32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BRAINCORE </a:t>
            </a:r>
            <a:r>
              <a:rPr lang="en-US" dirty="0" smtClean="0"/>
              <a:t>THERAPY</a:t>
            </a:r>
            <a:endParaRPr lang="en-US" dirty="0"/>
          </a:p>
        </p:txBody>
      </p:sp>
      <p:sp>
        <p:nvSpPr>
          <p:cNvPr id="3" name="Subtitle 2"/>
          <p:cNvSpPr>
            <a:spLocks noGrp="1"/>
          </p:cNvSpPr>
          <p:nvPr>
            <p:ph type="subTitle" idx="1"/>
          </p:nvPr>
        </p:nvSpPr>
        <p:spPr/>
        <p:txBody>
          <a:bodyPr/>
          <a:lstStyle/>
          <a:p>
            <a:r>
              <a:rPr lang="en-US" sz="4400" dirty="0" smtClean="0"/>
              <a:t>QUESTIONS</a:t>
            </a:r>
            <a:endParaRPr lang="en-US" sz="4400"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 GIFT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8113"/>
            <a:ext cx="9144000" cy="1447800"/>
          </a:xfrm>
        </p:spPr>
        <p:txBody>
          <a:bodyPr/>
          <a:lstStyle/>
          <a:p>
            <a:r>
              <a:rPr lang="en-US" b="1" dirty="0" smtClean="0"/>
              <a:t>Attention Deficit Hyperactivity Disorder: </a:t>
            </a:r>
            <a:br>
              <a:rPr lang="en-US" b="1" dirty="0" smtClean="0"/>
            </a:br>
            <a:r>
              <a:rPr lang="en-US" b="1" dirty="0" smtClean="0"/>
              <a:t>In Children</a:t>
            </a:r>
            <a:endParaRPr lang="en-US" dirty="0"/>
          </a:p>
        </p:txBody>
      </p:sp>
      <p:sp>
        <p:nvSpPr>
          <p:cNvPr id="3" name="Content Placeholder 2"/>
          <p:cNvSpPr>
            <a:spLocks noGrp="1"/>
          </p:cNvSpPr>
          <p:nvPr>
            <p:ph idx="1"/>
          </p:nvPr>
        </p:nvSpPr>
        <p:spPr/>
        <p:txBody>
          <a:bodyPr/>
          <a:lstStyle/>
          <a:p>
            <a:r>
              <a:rPr lang="en-US" sz="2800" dirty="0" smtClean="0"/>
              <a:t>A doctor can </a:t>
            </a:r>
            <a:r>
              <a:rPr lang="en-US" sz="2800" dirty="0" smtClean="0">
                <a:solidFill>
                  <a:schemeClr val="tx1"/>
                </a:solidFill>
              </a:rPr>
              <a:t>diagnose ADHD</a:t>
            </a:r>
            <a:r>
              <a:rPr lang="en-US" sz="2800" dirty="0" smtClean="0"/>
              <a:t> with the help of standard guidelines. </a:t>
            </a:r>
          </a:p>
          <a:p>
            <a:r>
              <a:rPr lang="en-US" sz="2800" dirty="0" smtClean="0"/>
              <a:t>The diagnosis of ADHD involves the gathering of information from several sources, including school, caregivers, and parents. </a:t>
            </a:r>
            <a:endParaRPr lang="en-US" sz="2800" dirty="0"/>
          </a:p>
          <a:p>
            <a:r>
              <a:rPr lang="en-US" sz="2800" dirty="0" smtClean="0"/>
              <a:t>The doctor will consider how a child's behavior compares with that of other children the same age.</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TYPES OF ADHD</a:t>
            </a:r>
            <a:endParaRPr lang="en-US" dirty="0"/>
          </a:p>
        </p:txBody>
      </p:sp>
      <p:sp>
        <p:nvSpPr>
          <p:cNvPr id="5" name="Content Placeholder 4"/>
          <p:cNvSpPr>
            <a:spLocks noGrp="1"/>
          </p:cNvSpPr>
          <p:nvPr>
            <p:ph idx="1"/>
          </p:nvPr>
        </p:nvSpPr>
        <p:spPr/>
        <p:txBody>
          <a:bodyPr/>
          <a:lstStyle/>
          <a:p>
            <a:r>
              <a:rPr lang="en-US" b="1" dirty="0" smtClean="0"/>
              <a:t>Combined Type (Inattentive/Hyperactive/Impulsive).</a:t>
            </a:r>
            <a:r>
              <a:rPr lang="en-US" dirty="0" smtClean="0"/>
              <a:t> Children with this type of ADHD show all three symptoms. This is the most common form of ADHD.</a:t>
            </a:r>
          </a:p>
          <a:p>
            <a:r>
              <a:rPr lang="en-US" b="1" dirty="0" smtClean="0"/>
              <a:t>Hyperactive/Impulsive Type.</a:t>
            </a:r>
            <a:r>
              <a:rPr lang="en-US" dirty="0" smtClean="0"/>
              <a:t> Children show both hyperactive and impulsive behavior, but are able to pay attention.</a:t>
            </a:r>
          </a:p>
          <a:p>
            <a:r>
              <a:rPr lang="en-US" b="1" dirty="0" smtClean="0"/>
              <a:t>Inattentive Type.</a:t>
            </a:r>
            <a:r>
              <a:rPr lang="en-US" dirty="0" smtClean="0"/>
              <a:t> Formerly known as attention deficit disorder (ADD), these children are not overly active. They do not disrupt the classroom or other activities, so their symptoms might not be noticed.</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38113"/>
            <a:ext cx="8915400" cy="1447800"/>
          </a:xfrm>
        </p:spPr>
        <p:txBody>
          <a:bodyPr/>
          <a:lstStyle/>
          <a:p>
            <a:r>
              <a:rPr lang="en-US" b="1" dirty="0" smtClean="0"/>
              <a:t>Attention Deficit Hyperactivity Disorder: </a:t>
            </a:r>
            <a:br>
              <a:rPr lang="en-US" b="1" dirty="0" smtClean="0"/>
            </a:br>
            <a:r>
              <a:rPr lang="en-US" b="1" dirty="0" smtClean="0"/>
              <a:t>In Teens</a:t>
            </a:r>
            <a:endParaRPr lang="en-US" dirty="0"/>
          </a:p>
        </p:txBody>
      </p:sp>
      <p:sp>
        <p:nvSpPr>
          <p:cNvPr id="3" name="Content Placeholder 2"/>
          <p:cNvSpPr>
            <a:spLocks noGrp="1"/>
          </p:cNvSpPr>
          <p:nvPr>
            <p:ph idx="1"/>
          </p:nvPr>
        </p:nvSpPr>
        <p:spPr/>
        <p:txBody>
          <a:bodyPr/>
          <a:lstStyle/>
          <a:p>
            <a:r>
              <a:rPr lang="en-US" sz="2800" dirty="0" smtClean="0"/>
              <a:t>Typically diagnosed in childhood, ADHD still affects many teens. </a:t>
            </a:r>
          </a:p>
          <a:p>
            <a:r>
              <a:rPr lang="en-US" sz="2800" dirty="0" smtClean="0"/>
              <a:t>The symptoms -- inattention, impulsivity, and hyperactivity - are intrusive, which means they interrupt and seriously interfere with a teen's life.</a:t>
            </a:r>
          </a:p>
          <a:p>
            <a:r>
              <a:rPr lang="en-US" sz="2800" dirty="0" smtClean="0"/>
              <a:t>During teen years, especially as the hormonal changes of adolescence are going on, symptoms of ADHD may intensify.</a:t>
            </a: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38113"/>
            <a:ext cx="8915400" cy="1447800"/>
          </a:xfrm>
        </p:spPr>
        <p:txBody>
          <a:bodyPr/>
          <a:lstStyle/>
          <a:p>
            <a:r>
              <a:rPr lang="en-US" b="1" dirty="0" smtClean="0"/>
              <a:t>Attention Deficit Hyperactivity Disorder: </a:t>
            </a:r>
            <a:br>
              <a:rPr lang="en-US" b="1" dirty="0" smtClean="0"/>
            </a:br>
            <a:r>
              <a:rPr lang="en-US" b="1" dirty="0" smtClean="0"/>
              <a:t>In Teens</a:t>
            </a:r>
            <a:endParaRPr lang="en-US" dirty="0"/>
          </a:p>
        </p:txBody>
      </p:sp>
      <p:sp>
        <p:nvSpPr>
          <p:cNvPr id="3" name="Content Placeholder 2"/>
          <p:cNvSpPr>
            <a:spLocks noGrp="1"/>
          </p:cNvSpPr>
          <p:nvPr>
            <p:ph idx="1"/>
          </p:nvPr>
        </p:nvSpPr>
        <p:spPr/>
        <p:txBody>
          <a:bodyPr/>
          <a:lstStyle/>
          <a:p>
            <a:r>
              <a:rPr lang="en-US" sz="2800" dirty="0" smtClean="0"/>
              <a:t>It's not uncommon for teens with ADHD to forget assignments, misplace textbooks, and become easily bored with their daily class work. </a:t>
            </a:r>
          </a:p>
          <a:p>
            <a:r>
              <a:rPr lang="en-US" sz="2800" dirty="0" smtClean="0"/>
              <a:t>Teens may become inattentive, or excessively attentive -- not waiting for their turn before blurting out answers. </a:t>
            </a:r>
          </a:p>
          <a:p>
            <a:r>
              <a:rPr lang="en-US" sz="2800" dirty="0" smtClean="0"/>
              <a:t>They may interrupt the teacher and classmates, and rush through assignments. </a:t>
            </a:r>
          </a:p>
        </p:txBody>
      </p:sp>
    </p:spTree>
  </p:cSld>
  <p:clrMapOvr>
    <a:masterClrMapping/>
  </p:clrMapOvr>
</p:sld>
</file>

<file path=ppt/theme/theme1.xml><?xml version="1.0" encoding="utf-8"?>
<a:theme xmlns:a="http://schemas.openxmlformats.org/drawingml/2006/main" name="PPP_SEDUC_TXT_Reading_Buddies">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PPP_SEDUC_TXT_Reading_Buddies</Template>
  <TotalTime>1322</TotalTime>
  <Words>4761</Words>
  <Application>Microsoft Office PowerPoint</Application>
  <PresentationFormat>On-screen Show (4:3)</PresentationFormat>
  <Paragraphs>593</Paragraphs>
  <Slides>58</Slides>
  <Notes>58</Notes>
  <HiddenSlides>0</HiddenSlides>
  <MMClips>0</MMClips>
  <ScaleCrop>false</ScaleCrop>
  <HeadingPairs>
    <vt:vector size="4" baseType="variant">
      <vt:variant>
        <vt:lpstr>Theme</vt:lpstr>
      </vt:variant>
      <vt:variant>
        <vt:i4>1</vt:i4>
      </vt:variant>
      <vt:variant>
        <vt:lpstr>Slide Titles</vt:lpstr>
      </vt:variant>
      <vt:variant>
        <vt:i4>58</vt:i4>
      </vt:variant>
    </vt:vector>
  </HeadingPairs>
  <TitlesOfParts>
    <vt:vector size="59" baseType="lpstr">
      <vt:lpstr>PPP_SEDUC_TXT_Reading_Buddies</vt:lpstr>
      <vt:lpstr>Attention Deficit Hyperactivity Disorder</vt:lpstr>
      <vt:lpstr>Attention Deficit Hyperactivity Disorder</vt:lpstr>
      <vt:lpstr>What Is The Difference Between ADD and ADHD</vt:lpstr>
      <vt:lpstr>Attention Deficit Hyperactivity Disorder: Prevalence</vt:lpstr>
      <vt:lpstr>Attention Deficit Hyperactivity Disorder:  In Children</vt:lpstr>
      <vt:lpstr>Attention Deficit Hyperactivity Disorder:  In Children</vt:lpstr>
      <vt:lpstr>TYPES OF ADHD</vt:lpstr>
      <vt:lpstr>Attention Deficit Hyperactivity Disorder:  In Teens</vt:lpstr>
      <vt:lpstr>Attention Deficit Hyperactivity Disorder:  In Teens</vt:lpstr>
      <vt:lpstr>Attention Deficit Hyperactivity Disorder:  In Teens</vt:lpstr>
      <vt:lpstr>Attention Deficit Hyperactivity Disorder:  In Teens</vt:lpstr>
      <vt:lpstr>Attention Deficit Hyperactivity Disorder:  In Teens</vt:lpstr>
      <vt:lpstr>Attention Deficit Hyperactivity Disorder:  In Adults</vt:lpstr>
      <vt:lpstr>Attention Deficit Hyperactivity Disorder:  In Adults</vt:lpstr>
      <vt:lpstr>Attention Deficit Hyperactivity Disorder:  In Adults</vt:lpstr>
      <vt:lpstr>Attention Deficit Hyperactivity Disorder:  In Adults</vt:lpstr>
      <vt:lpstr>Attention Deficit Hyperactivity Disorder:  In Adults</vt:lpstr>
      <vt:lpstr>Attention Deficit Hyperactivity Disorder:  Interesting Facts</vt:lpstr>
      <vt:lpstr>Attention Deficit Hyperactivity Disorder:  Interesting Facts</vt:lpstr>
      <vt:lpstr>Common Conditions That Coexist With ADHD</vt:lpstr>
      <vt:lpstr>Attention Deficit Hyperactivity Disorder</vt:lpstr>
      <vt:lpstr>Medication for ADHD</vt:lpstr>
      <vt:lpstr>Medication for ADHD</vt:lpstr>
      <vt:lpstr>Medication for ADHD</vt:lpstr>
      <vt:lpstr>Side Effects of ADHD Drugs</vt:lpstr>
      <vt:lpstr>Side Effects of ADHD Drugs</vt:lpstr>
      <vt:lpstr>Stimulant Safety Concerns Effect On The Developing Brain</vt:lpstr>
      <vt:lpstr>Stimulant Safety Concerns Heart Related Problems</vt:lpstr>
      <vt:lpstr>Stimulant Safety Concerns Psychiatric Problems</vt:lpstr>
      <vt:lpstr>Stimulant Safety Concerns Potential for Abuse</vt:lpstr>
      <vt:lpstr>Stimulant Contraindications</vt:lpstr>
      <vt:lpstr>Attention Deficit Hyperactivity Disorder</vt:lpstr>
      <vt:lpstr>ADHD AND BIOLOGICAL FACTORS</vt:lpstr>
      <vt:lpstr>PREFRONTAL CORTEX</vt:lpstr>
      <vt:lpstr>NERVE TISSUE</vt:lpstr>
      <vt:lpstr>NEUROLOGICAL DYSREGULATION</vt:lpstr>
      <vt:lpstr>NEUROLOGICAL REGULATION</vt:lpstr>
      <vt:lpstr>DELTA BRAIN WAVES</vt:lpstr>
      <vt:lpstr>THETA BRAIN WAVES</vt:lpstr>
      <vt:lpstr>THETA BRAIN WAVES</vt:lpstr>
      <vt:lpstr>ALPHA BRAIN WAVES</vt:lpstr>
      <vt:lpstr>BETA BRAIN WAVES</vt:lpstr>
      <vt:lpstr>BETA BRAIN WAVES</vt:lpstr>
      <vt:lpstr>THETA BETA RATIO</vt:lpstr>
      <vt:lpstr>THETA BETA RATIO</vt:lpstr>
      <vt:lpstr>BRAINCORE THERAPY</vt:lpstr>
      <vt:lpstr>BRAINCORE THERAPY AND ADHD</vt:lpstr>
      <vt:lpstr>THE BRAINCORE APPROACH</vt:lpstr>
      <vt:lpstr>THE BRAINCORE EVALUATION A Window To the Brain</vt:lpstr>
      <vt:lpstr>THE BRAINCORE EVALUATION A Window To the Brain</vt:lpstr>
      <vt:lpstr>THE BRAINCORE TRAINING</vt:lpstr>
      <vt:lpstr>THE BRAINCORE TRAINING</vt:lpstr>
      <vt:lpstr>THE BRAINCORE TRAINING</vt:lpstr>
      <vt:lpstr>THE BRAINCORE TRAINING</vt:lpstr>
      <vt:lpstr>BRAINCORE THERAPY</vt:lpstr>
      <vt:lpstr>THE EFFICACY OF NEUROFEEDBACK</vt:lpstr>
      <vt:lpstr>BRAINCORE THERAPY</vt:lpstr>
      <vt:lpstr>A GIFT</vt:lpstr>
    </vt:vector>
  </TitlesOfParts>
  <Company>Advanced Healthcare Solutions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 / ADHD</dc:title>
  <dc:creator>Guy Annunziata</dc:creator>
  <cp:lastModifiedBy>Guy Annunziata</cp:lastModifiedBy>
  <cp:revision>68</cp:revision>
  <dcterms:created xsi:type="dcterms:W3CDTF">2010-06-08T21:25:01Z</dcterms:created>
  <dcterms:modified xsi:type="dcterms:W3CDTF">2010-09-30T19:33:39Z</dcterms:modified>
</cp:coreProperties>
</file>